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1"/>
  </p:notesMasterIdLst>
  <p:sldIdLst>
    <p:sldId id="273" r:id="rId5"/>
    <p:sldId id="280" r:id="rId6"/>
    <p:sldId id="287" r:id="rId7"/>
    <p:sldId id="288" r:id="rId8"/>
    <p:sldId id="289" r:id="rId9"/>
    <p:sldId id="290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272" r:id="rId20"/>
  </p:sldIdLst>
  <p:sldSz cx="8959850" cy="50403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sabella Briata" initials="IB" lastIdx="2" clrIdx="0">
    <p:extLst>
      <p:ext uri="{19B8F6BF-5375-455C-9EA6-DF929625EA0E}">
        <p15:presenceInfo xmlns:p15="http://schemas.microsoft.com/office/powerpoint/2012/main" userId="S::isabella.briata@softeco.it::8b3caf38-b547-43f4-92c5-ed9539d999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8E"/>
    <a:srgbClr val="008080"/>
    <a:srgbClr val="000099"/>
    <a:srgbClr val="213C73"/>
    <a:srgbClr val="00FE9D"/>
    <a:srgbClr val="E8BD06"/>
    <a:srgbClr val="FBDD5B"/>
    <a:srgbClr val="595555"/>
    <a:srgbClr val="163E6F"/>
    <a:srgbClr val="DB1B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950" autoAdjust="0"/>
  </p:normalViewPr>
  <p:slideViewPr>
    <p:cSldViewPr snapToGrid="0">
      <p:cViewPr varScale="1">
        <p:scale>
          <a:sx n="100" d="100"/>
          <a:sy n="100" d="100"/>
        </p:scale>
        <p:origin x="9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wm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EAB89-9FF2-416B-8EF4-8EF79C65B040}" type="datetimeFigureOut">
              <a:rPr lang="it-IT" smtClean="0"/>
              <a:t>25/04/2020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8B58C4-E49E-4305-B175-43E42527957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1400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1pPr>
    <a:lvl2pPr marL="335996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2pPr>
    <a:lvl3pPr marL="671993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3pPr>
    <a:lvl4pPr marL="1007989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4pPr>
    <a:lvl5pPr marL="1343985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5pPr>
    <a:lvl6pPr marL="1679981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6pPr>
    <a:lvl7pPr marL="2015978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7pPr>
    <a:lvl8pPr marL="2351974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8pPr>
    <a:lvl9pPr marL="2687970" algn="l" defTabSz="671993" rtl="0" eaLnBrk="1" latinLnBrk="0" hangingPunct="1">
      <a:defRPr sz="88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19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Facciamo un po’ di chiarezza tra le varie “buzzwords” che circolano in materia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6235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19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Facciamo un po’ di chiarezza tra le varie “buzzwords” che circolano in materia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2115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19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Facciamo un po’ di chiarezza tra le varie “buzzwords” che circolano in materia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697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19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Facciamo un po’ di chiarezza tra le varie “buzzwords” che circolano in materia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2967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19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Facciamo un po’ di chiarezza tra le varie “buzzwords” che circolano in materia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330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AGGIORNATE SEDI COME PRESENTAZIONE DEL 4 MARZO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9088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microsoft.com/office/2007/relationships/hdphoto" Target="../media/hdphoto4.wdp"/><Relationship Id="rId4" Type="http://schemas.openxmlformats.org/officeDocument/2006/relationships/image" Target="../media/image13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gradFill>
          <a:gsLst>
            <a:gs pos="65000">
              <a:srgbClr val="00905B"/>
            </a:gs>
            <a:gs pos="0">
              <a:srgbClr val="0057A8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18991C06-15DB-4F46-8BE1-FE917DC4B4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91056" y="11616"/>
            <a:ext cx="5268794" cy="470429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9980" y="2901331"/>
            <a:ext cx="2778919" cy="155636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335996" indent="0" algn="ctr">
              <a:buNone/>
              <a:defRPr sz="1470"/>
            </a:lvl2pPr>
            <a:lvl3pPr marL="671993" indent="0" algn="ctr">
              <a:buNone/>
              <a:defRPr sz="1323"/>
            </a:lvl3pPr>
            <a:lvl4pPr marL="1007989" indent="0" algn="ctr">
              <a:buNone/>
              <a:defRPr sz="1176"/>
            </a:lvl4pPr>
            <a:lvl5pPr marL="1343985" indent="0" algn="ctr">
              <a:buNone/>
              <a:defRPr sz="1176"/>
            </a:lvl5pPr>
            <a:lvl6pPr marL="1679981" indent="0" algn="ctr">
              <a:buNone/>
              <a:defRPr sz="1176"/>
            </a:lvl6pPr>
            <a:lvl7pPr marL="2015978" indent="0" algn="ctr">
              <a:buNone/>
              <a:defRPr sz="1176"/>
            </a:lvl7pPr>
            <a:lvl8pPr marL="2351974" indent="0" algn="ctr">
              <a:buNone/>
              <a:defRPr sz="1176"/>
            </a:lvl8pPr>
            <a:lvl9pPr marL="2687970" indent="0" algn="ctr">
              <a:buNone/>
              <a:defRPr sz="1176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7951" y="4841234"/>
            <a:ext cx="3023949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5087" y="4841234"/>
            <a:ext cx="2015966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6316C562-5788-4B1C-9AD1-C8BB11C891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0069" y="1948689"/>
            <a:ext cx="2908830" cy="95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03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 sol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990" y="1025417"/>
            <a:ext cx="7727871" cy="332499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050"/>
            </a:lvl3pPr>
            <a:lvl4pPr>
              <a:lnSpc>
                <a:spcPct val="100000"/>
              </a:lnSpc>
              <a:defRPr sz="9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5088" y="4848608"/>
            <a:ext cx="2015966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5989" y="689906"/>
            <a:ext cx="7727870" cy="30276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 b="1"/>
            </a:lvl2pPr>
            <a:lvl3pPr marL="671993" indent="0">
              <a:buNone/>
              <a:defRPr sz="1323" b="1"/>
            </a:lvl3pPr>
            <a:lvl4pPr marL="1007989" indent="0">
              <a:buNone/>
              <a:defRPr sz="1176" b="1"/>
            </a:lvl4pPr>
            <a:lvl5pPr marL="1343985" indent="0">
              <a:buNone/>
              <a:defRPr sz="1176" b="1"/>
            </a:lvl5pPr>
            <a:lvl6pPr marL="1679981" indent="0">
              <a:buNone/>
              <a:defRPr sz="1176" b="1"/>
            </a:lvl6pPr>
            <a:lvl7pPr marL="2015978" indent="0">
              <a:buNone/>
              <a:defRPr sz="1176" b="1"/>
            </a:lvl7pPr>
            <a:lvl8pPr marL="2351974" indent="0">
              <a:buNone/>
              <a:defRPr sz="1176" b="1"/>
            </a:lvl8pPr>
            <a:lvl9pPr marL="2687970" indent="0">
              <a:buNone/>
              <a:defRPr sz="1176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B0760314-C1AA-45FF-A68F-408DE495DE2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9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olo e contenuto essenzi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990" y="1025417"/>
            <a:ext cx="7727871" cy="332499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050"/>
            </a:lvl3pPr>
            <a:lvl4pPr>
              <a:lnSpc>
                <a:spcPct val="100000"/>
              </a:lnSpc>
              <a:defRPr sz="9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5088" y="4848608"/>
            <a:ext cx="2015966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5989" y="689906"/>
            <a:ext cx="7727870" cy="30276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 b="1"/>
            </a:lvl2pPr>
            <a:lvl3pPr marL="671993" indent="0">
              <a:buNone/>
              <a:defRPr sz="1323" b="1"/>
            </a:lvl3pPr>
            <a:lvl4pPr marL="1007989" indent="0">
              <a:buNone/>
              <a:defRPr sz="1176" b="1"/>
            </a:lvl4pPr>
            <a:lvl5pPr marL="1343985" indent="0">
              <a:buNone/>
              <a:defRPr sz="1176" b="1"/>
            </a:lvl5pPr>
            <a:lvl6pPr marL="1679981" indent="0">
              <a:buNone/>
              <a:defRPr sz="1176" b="1"/>
            </a:lvl6pPr>
            <a:lvl7pPr marL="2015978" indent="0">
              <a:buNone/>
              <a:defRPr sz="1176" b="1"/>
            </a:lvl7pPr>
            <a:lvl8pPr marL="2351974" indent="0">
              <a:buNone/>
              <a:defRPr sz="1176" b="1"/>
            </a:lvl8pPr>
            <a:lvl9pPr marL="2687970" indent="0">
              <a:buNone/>
              <a:defRPr sz="1176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617794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E3BDC66F-3845-49E0-B9D1-DAAE88B38F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7C62591C-C5DB-415C-AFB4-2FAA09A4690F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6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sz="180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5990" y="699247"/>
            <a:ext cx="3807936" cy="3629892"/>
          </a:xfrm>
        </p:spPr>
        <p:txBody>
          <a:bodyPr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5924" y="699247"/>
            <a:ext cx="3807936" cy="3629892"/>
          </a:xfrm>
        </p:spPr>
        <p:txBody>
          <a:bodyPr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it-IT" sz="1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67951" y="484665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785087" y="484665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1" name="Immagine 10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F4F19517-963B-43AC-A045-DA746022F4B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408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3ED729C2-79B6-4A39-8D8E-D93C837A54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93A2CF4-C220-4F84-9284-E505591A3F45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6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sz="180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85090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F610EF08-A443-4E6A-A3A9-3488C9A4CEC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03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Solo titolo sol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6CC2557E-3EA9-4F19-B92B-D925B30E1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93A2CF4-C220-4F84-9284-E505591A3F45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6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sz="180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85090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FEF4AED3-87D9-46B9-842E-B444A1B61A5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31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SEDI">
    <p:bg>
      <p:bgPr>
        <a:gradFill>
          <a:gsLst>
            <a:gs pos="65000">
              <a:srgbClr val="00905B">
                <a:alpha val="55000"/>
              </a:srgbClr>
            </a:gs>
            <a:gs pos="0">
              <a:srgbClr val="0057A8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F72D7050-2016-4F82-8565-1C3DE3D3B5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88691" y="0"/>
            <a:ext cx="4171159" cy="40410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6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sz="1800" kern="1200" baseline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85090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19600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F93A2CF4-C220-4F84-9284-E505591A3F45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6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US" sz="180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785090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15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E1B5E3B-B362-418D-89AA-3184831DC8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B7E0902-7A44-42B0-9C05-03334E538058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91532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B7418657-6C9C-41C5-B976-95491AF795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 flipV="1">
            <a:off x="0" y="-2"/>
            <a:ext cx="2612368" cy="970351"/>
          </a:xfrm>
          <a:prstGeom prst="rect">
            <a:avLst/>
          </a:prstGeom>
        </p:spPr>
      </p:pic>
      <p:pic>
        <p:nvPicPr>
          <p:cNvPr id="8" name="Immagine 7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2C5380D9-DB4D-4D07-B390-7098B50AB22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24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E1B5E3B-B362-418D-89AA-3184831DC8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0B7E0902-7A44-42B0-9C05-03334E538058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91532" y="4848608"/>
            <a:ext cx="2015966" cy="2683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220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8959850" cy="504031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324" y="3135086"/>
            <a:ext cx="3575011" cy="113211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kumimoji="0" lang="it-IT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C15A13-3B68-4CA3-82C6-67D8A14EAE98}" type="slidenum">
              <a:rPr kumimoji="0" lang="it-IT" sz="7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it-IT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640" y="2234827"/>
            <a:ext cx="2908830" cy="95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5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969B0CEA-1062-40B6-BE00-DAD484F4B5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090888" cy="60544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324" y="733017"/>
            <a:ext cx="3868601" cy="2096630"/>
          </a:xfrm>
          <a:solidFill>
            <a:srgbClr val="FF9900"/>
          </a:solidFill>
        </p:spPr>
        <p:txBody>
          <a:bodyPr anchor="b">
            <a:normAutofit/>
          </a:bodyPr>
          <a:lstStyle>
            <a:lvl1pPr algn="l" defTabSz="671993" rtl="0" eaLnBrk="1" latinLnBrk="0" hangingPunct="1">
              <a:lnSpc>
                <a:spcPts val="2600"/>
              </a:lnSpc>
              <a:spcBef>
                <a:spcPct val="0"/>
              </a:spcBef>
              <a:buNone/>
              <a:defRPr lang="en-US" sz="3200" kern="1200" baseline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GREEN</a:t>
            </a:r>
            <a:br>
              <a:rPr lang="it-IT"/>
            </a:br>
            <a:r>
              <a:rPr lang="it-IT"/>
              <a:t>ENTERPRISE &amp;</a:t>
            </a:r>
            <a:br>
              <a:rPr lang="it-IT"/>
            </a:br>
            <a:r>
              <a:rPr lang="it-IT"/>
              <a:t>CITY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324" y="2849482"/>
            <a:ext cx="3868601" cy="110256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kumimoji="0" lang="it-IT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AC15A13-3B68-4CA3-82C6-67D8A14EAE98}" type="slidenum">
              <a:rPr kumimoji="0" lang="it-IT" sz="7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it-IT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Immagine 7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2DDFAFDC-A58C-41D9-8FEA-1F3711F88C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710" y="4378192"/>
            <a:ext cx="1778531" cy="58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55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33BD8D41-57B2-4E62-A215-EDE3733FA2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76136"/>
            <a:ext cx="9961123" cy="68432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324" y="733012"/>
            <a:ext cx="3868601" cy="2096630"/>
          </a:xfrm>
          <a:solidFill>
            <a:srgbClr val="213C73"/>
          </a:solidFill>
        </p:spPr>
        <p:txBody>
          <a:bodyPr anchor="b">
            <a:normAutofit/>
          </a:bodyPr>
          <a:lstStyle>
            <a:lvl1pPr algn="l" defTabSz="671993" rtl="0" eaLnBrk="1" latinLnBrk="0" hangingPunct="1">
              <a:lnSpc>
                <a:spcPts val="2600"/>
              </a:lnSpc>
              <a:spcBef>
                <a:spcPct val="0"/>
              </a:spcBef>
              <a:buNone/>
              <a:defRPr lang="en-US" sz="3200" kern="1200" baseline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324" y="2849477"/>
            <a:ext cx="3868601" cy="110256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261985CF-E8C5-4498-B24F-65DB503A37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710" y="4378192"/>
            <a:ext cx="1778531" cy="58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29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E1A46D04-0DC9-4A70-B12B-026DB743F4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387089"/>
            <a:ext cx="9052317" cy="67892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324" y="733014"/>
            <a:ext cx="3868601" cy="2096630"/>
          </a:xfrm>
          <a:solidFill>
            <a:srgbClr val="47C673"/>
          </a:solidFill>
        </p:spPr>
        <p:txBody>
          <a:bodyPr anchor="b">
            <a:normAutofit/>
          </a:bodyPr>
          <a:lstStyle>
            <a:lvl1pPr>
              <a:lnSpc>
                <a:spcPts val="2600"/>
              </a:lnSpc>
              <a:defRPr sz="320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GREEN</a:t>
            </a:r>
            <a:br>
              <a:rPr lang="it-IT"/>
            </a:br>
            <a:r>
              <a:rPr lang="it-IT"/>
              <a:t>MOBILITY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324" y="2850503"/>
            <a:ext cx="3868601" cy="110256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DFCA604C-AF4E-40D8-BB67-87D8B1566C0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8158" y="4319826"/>
            <a:ext cx="1778531" cy="58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63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Intestazione sezione">
    <p:bg>
      <p:bgPr>
        <a:solidFill>
          <a:srgbClr val="163E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4690" y="1256579"/>
            <a:ext cx="3571166" cy="2096630"/>
          </a:xfrm>
        </p:spPr>
        <p:txBody>
          <a:bodyPr anchor="b">
            <a:normAutofit/>
          </a:bodyPr>
          <a:lstStyle>
            <a:lvl1pPr algn="l" defTabSz="67199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kern="1200" baseline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4690" y="3373044"/>
            <a:ext cx="3571166" cy="110256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793A348-AF12-4FE3-AF0D-0E0E06C4CA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3461"/>
            <a:ext cx="3839950" cy="504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3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Intestazione sezion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5194" y="1256579"/>
            <a:ext cx="3600662" cy="2096630"/>
          </a:xfrm>
        </p:spPr>
        <p:txBody>
          <a:bodyPr anchor="b">
            <a:normAutofit/>
          </a:bodyPr>
          <a:lstStyle>
            <a:lvl1pPr algn="l" defTabSz="67199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45194" y="3373044"/>
            <a:ext cx="3600662" cy="110256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199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7989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3985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79981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597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197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797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793A348-AF12-4FE3-AF0D-0E0E06C4CA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3461"/>
            <a:ext cx="3839950" cy="504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87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7932" y="0"/>
            <a:ext cx="2821918" cy="533635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990" y="1025417"/>
            <a:ext cx="7727871" cy="332499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050"/>
            </a:lvl3pPr>
            <a:lvl4pPr>
              <a:lnSpc>
                <a:spcPct val="100000"/>
              </a:lnSpc>
              <a:defRPr sz="9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5088" y="4848608"/>
            <a:ext cx="2015966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5989" y="689906"/>
            <a:ext cx="7727870" cy="30276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200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335996" indent="0">
              <a:buNone/>
              <a:defRPr sz="1470" b="1"/>
            </a:lvl2pPr>
            <a:lvl3pPr marL="671993" indent="0">
              <a:buNone/>
              <a:defRPr sz="1323" b="1"/>
            </a:lvl3pPr>
            <a:lvl4pPr marL="1007989" indent="0">
              <a:buNone/>
              <a:defRPr sz="1176" b="1"/>
            </a:lvl4pPr>
            <a:lvl5pPr marL="1343985" indent="0">
              <a:buNone/>
              <a:defRPr sz="1176" b="1"/>
            </a:lvl5pPr>
            <a:lvl6pPr marL="1679981" indent="0">
              <a:buNone/>
              <a:defRPr sz="1176" b="1"/>
            </a:lvl6pPr>
            <a:lvl7pPr marL="2015978" indent="0">
              <a:buNone/>
              <a:defRPr sz="1176" b="1"/>
            </a:lvl7pPr>
            <a:lvl8pPr marL="2351974" indent="0">
              <a:buNone/>
              <a:defRPr sz="1176" b="1"/>
            </a:lvl8pPr>
            <a:lvl9pPr marL="2687970" indent="0">
              <a:buNone/>
              <a:defRPr sz="1176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50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4901522"/>
            <a:ext cx="8959850" cy="138791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32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990" y="716591"/>
            <a:ext cx="7727871" cy="363381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050"/>
            </a:lvl3pPr>
            <a:lvl4pPr>
              <a:lnSpc>
                <a:spcPct val="100000"/>
              </a:lnSpc>
              <a:defRPr sz="9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67951" y="4848608"/>
            <a:ext cx="3023949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5088" y="4848608"/>
            <a:ext cx="2015966" cy="268350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3707FBDD-FB5F-4059-B268-CA909A1A7D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5302" y="4383149"/>
            <a:ext cx="1478080" cy="48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3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990" y="1341750"/>
            <a:ext cx="7727871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7951" y="4826486"/>
            <a:ext cx="302394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</a:t>
            </a:r>
            <a:r>
              <a:rPr lang="en-US" err="1"/>
              <a:t>algoWatt</a:t>
            </a:r>
            <a:r>
              <a:rPr lang="en-US"/>
              <a:t>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5096" y="4826486"/>
            <a:ext cx="2015966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6041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0" r:id="rId2"/>
    <p:sldLayoutId id="2147483685" r:id="rId3"/>
    <p:sldLayoutId id="2147483687" r:id="rId4"/>
    <p:sldLayoutId id="2147483689" r:id="rId5"/>
    <p:sldLayoutId id="2147483674" r:id="rId6"/>
    <p:sldLayoutId id="2147483675" r:id="rId7"/>
    <p:sldLayoutId id="2147483662" r:id="rId8"/>
    <p:sldLayoutId id="2147483683" r:id="rId9"/>
    <p:sldLayoutId id="2147483677" r:id="rId10"/>
    <p:sldLayoutId id="2147483682" r:id="rId11"/>
    <p:sldLayoutId id="2147483664" r:id="rId12"/>
    <p:sldLayoutId id="2147483666" r:id="rId13"/>
    <p:sldLayoutId id="2147483676" r:id="rId14"/>
    <p:sldLayoutId id="2147483681" r:id="rId15"/>
    <p:sldLayoutId id="2147483678" r:id="rId16"/>
    <p:sldLayoutId id="2147483667" r:id="rId17"/>
    <p:sldLayoutId id="2147483679" r:id="rId18"/>
  </p:sldLayoutIdLst>
  <p:hf sldNum="0" hdr="0" dt="0"/>
  <p:txStyles>
    <p:titleStyle>
      <a:lvl1pPr algn="l" defTabSz="671993" rtl="0" eaLnBrk="1" latinLnBrk="0" hangingPunct="1">
        <a:lnSpc>
          <a:spcPct val="90000"/>
        </a:lnSpc>
        <a:spcBef>
          <a:spcPct val="0"/>
        </a:spcBef>
        <a:buNone/>
        <a:defRPr sz="3234" kern="12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67998" indent="-167998" algn="l" defTabSz="671993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03994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39991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175987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11983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47980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3976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19972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5968" indent="-167998" algn="l" defTabSz="671993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5996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1993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7989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3985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79981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5978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1974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7970" algn="l" defTabSz="671993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pring-guides/gs-service-registration-and-discovery.git" TargetMode="Externa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blog/2015/01/20/microservice-registration-and-discovery-with-spring-cloud-and-netflix-s-eureka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blog/2015/01/20/microservice-registration-and-discovery-with-spring-cloud-and-netflix-s-eureka" TargetMode="Externa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9772" y="3214913"/>
            <a:ext cx="4230914" cy="1436915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it-IT" sz="2000" dirty="0"/>
              <a:t>Corso Nuove Tecnologie</a:t>
            </a:r>
          </a:p>
          <a:p>
            <a:pPr>
              <a:spcAft>
                <a:spcPts val="600"/>
              </a:spcAft>
            </a:pPr>
            <a:r>
              <a:rPr lang="it-IT" sz="1600" b="1" dirty="0">
                <a:latin typeface="Arial" panose="020B0604020202020204" pitchFamily="34" charset="0"/>
              </a:rPr>
              <a:t>Microservices</a:t>
            </a:r>
          </a:p>
          <a:p>
            <a:pPr>
              <a:spcAft>
                <a:spcPts val="600"/>
              </a:spcAft>
            </a:pPr>
            <a:br>
              <a:rPr lang="it-IT" sz="16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16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Christian Melchiorre </a:t>
            </a:r>
            <a:br>
              <a:rPr lang="it-IT" sz="16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spcAft>
                <a:spcPts val="600"/>
              </a:spcAft>
            </a:pPr>
            <a:endParaRPr lang="it-IT" sz="1600" dirty="0"/>
          </a:p>
          <a:p>
            <a:pPr>
              <a:spcAft>
                <a:spcPts val="600"/>
              </a:spcAft>
            </a:pPr>
            <a:endParaRPr lang="it-IT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kumimoji="0" lang="it-IT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031EE-E783-48BC-8ED7-43320EDB0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Service discovery in Spring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AA966-ECCB-4469-B2EE-74B8AFA61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 err="1"/>
              <a:t>Un’implementazione</a:t>
            </a:r>
            <a:r>
              <a:rPr lang="en-US" sz="1600" dirty="0"/>
              <a:t> del </a:t>
            </a:r>
            <a:r>
              <a:rPr lang="en-US" sz="1600" dirty="0" err="1"/>
              <a:t>meccanismo</a:t>
            </a:r>
            <a:r>
              <a:rPr lang="en-US" sz="1600" dirty="0"/>
              <a:t> di service discovery in Spring Cloud è </a:t>
            </a:r>
            <a:r>
              <a:rPr lang="en-US" sz="1600" dirty="0" err="1"/>
              <a:t>rappresentata</a:t>
            </a:r>
            <a:r>
              <a:rPr lang="en-US" sz="1600" dirty="0"/>
              <a:t> dal </a:t>
            </a:r>
            <a:r>
              <a:rPr lang="en-US" sz="1600" dirty="0" err="1"/>
              <a:t>servizio</a:t>
            </a:r>
            <a:r>
              <a:rPr lang="en-US" sz="1600" dirty="0"/>
              <a:t> Eureka, </a:t>
            </a:r>
            <a:r>
              <a:rPr lang="en-US" sz="1600" dirty="0" err="1"/>
              <a:t>originariamente</a:t>
            </a:r>
            <a:r>
              <a:rPr lang="en-US" sz="1600" dirty="0"/>
              <a:t> </a:t>
            </a:r>
            <a:r>
              <a:rPr lang="en-US" sz="1600" dirty="0" err="1"/>
              <a:t>sviluppato</a:t>
            </a:r>
            <a:r>
              <a:rPr lang="en-US" sz="1600" dirty="0"/>
              <a:t> da Netflix</a:t>
            </a:r>
          </a:p>
          <a:p>
            <a:r>
              <a:rPr lang="en-US" sz="1600" dirty="0"/>
              <a:t>Eureka è un </a:t>
            </a:r>
            <a:r>
              <a:rPr lang="en-US" sz="1600" dirty="0" err="1"/>
              <a:t>servizio</a:t>
            </a:r>
            <a:r>
              <a:rPr lang="en-US" sz="1600" dirty="0"/>
              <a:t> REST-based.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110335-10C7-4942-8623-26E50C4F3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777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D630-9523-4007-A670-E3892543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Spring Cloud Eureka – esempio (Eureka server)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45776-9F57-40E0-9B27-7D2FE47D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88405-2272-4646-B962-20D5824A8F8A}"/>
              </a:ext>
            </a:extLst>
          </p:cNvPr>
          <p:cNvSpPr/>
          <p:nvPr/>
        </p:nvSpPr>
        <p:spPr>
          <a:xfrm>
            <a:off x="615989" y="680471"/>
            <a:ext cx="77278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hlinkClick r:id="rId2"/>
              </a:rPr>
              <a:t>https://github.com/spring-guides/gs-service-registration-and-discovery.git</a:t>
            </a:r>
            <a:endParaRPr lang="it-IT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3AE599-C8BF-4A27-B41C-86FA0727B4D6}"/>
              </a:ext>
            </a:extLst>
          </p:cNvPr>
          <p:cNvSpPr/>
          <p:nvPr/>
        </p:nvSpPr>
        <p:spPr>
          <a:xfrm>
            <a:off x="453591" y="1309908"/>
            <a:ext cx="8052665" cy="297004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endParaRPr lang="it-IT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it-IT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it-IT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package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com.example.serviceregistrationanddiscoveryservice;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org.springframework.boot.SpringApplication;</a:t>
            </a: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org.springframework.boot.autoconfigure.SpringBootApplication;</a:t>
            </a: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org.springframework.cloud.netflix.eureka.server.EnableEurekaServer;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EnableEurekaServer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SpringBootApplication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ServiceRegistrationAndDiscoveryServiceApplication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SpringApplication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run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ServiceRegistrationAndDiscoveryServiceApplication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, args);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6219D3-A772-4402-B7F3-7E21102B02C7}"/>
              </a:ext>
            </a:extLst>
          </p:cNvPr>
          <p:cNvSpPr/>
          <p:nvPr/>
        </p:nvSpPr>
        <p:spPr>
          <a:xfrm>
            <a:off x="2486139" y="1371606"/>
            <a:ext cx="60201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ServiceRegistrationAndDiscoveryServiceApplication.java</a:t>
            </a:r>
          </a:p>
        </p:txBody>
      </p:sp>
    </p:spTree>
    <p:extLst>
      <p:ext uri="{BB962C8B-B14F-4D97-AF65-F5344CB8AC3E}">
        <p14:creationId xmlns:p14="http://schemas.microsoft.com/office/powerpoint/2010/main" val="137072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D630-9523-4007-A670-E3892543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Spring Cloud Eureka – esempio (Eureka client)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45776-9F57-40E0-9B27-7D2FE47D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3AE599-C8BF-4A27-B41C-86FA0727B4D6}"/>
              </a:ext>
            </a:extLst>
          </p:cNvPr>
          <p:cNvSpPr/>
          <p:nvPr/>
        </p:nvSpPr>
        <p:spPr>
          <a:xfrm>
            <a:off x="453594" y="786257"/>
            <a:ext cx="8052665" cy="398570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EnableDiscoveryClient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SpringBootApplication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ServiceRegistrationAndDiscoveryClientApplication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SpringApplication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run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ServiceRegistrationAndDiscoveryClientApplication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, args);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RestController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ServiceInstanceRestController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Autowired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DiscoveryClient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discoveryClient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RequestMapping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CE9178"/>
                </a:solidFill>
                <a:latin typeface="Consolas" panose="020B0609020204030204" pitchFamily="49" charset="0"/>
              </a:rPr>
              <a:t>"/service-instances/{applicationName}"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List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ServiceInstance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&gt;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serviceInstancesByApplicationName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PathVariable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applicationName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discoveryClient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getInstances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(applicationName);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6219D3-A772-4402-B7F3-7E21102B02C7}"/>
              </a:ext>
            </a:extLst>
          </p:cNvPr>
          <p:cNvSpPr/>
          <p:nvPr/>
        </p:nvSpPr>
        <p:spPr>
          <a:xfrm>
            <a:off x="2486139" y="786257"/>
            <a:ext cx="60201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ServiceRegistrationAndDiscoveryClientApplication</a:t>
            </a:r>
            <a:r>
              <a:rPr lang="it-IT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.java</a:t>
            </a:r>
          </a:p>
        </p:txBody>
      </p:sp>
    </p:spTree>
    <p:extLst>
      <p:ext uri="{BB962C8B-B14F-4D97-AF65-F5344CB8AC3E}">
        <p14:creationId xmlns:p14="http://schemas.microsoft.com/office/powerpoint/2010/main" val="3655185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D630-9523-4007-A670-E3892543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/>
          <a:lstStyle/>
          <a:p>
            <a:r>
              <a:rPr lang="it-IT" dirty="0"/>
              <a:t>Spring Cloud Eureka – esempio (Eureka client)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45776-9F57-40E0-9B27-7D2FE47D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3EBC16-0E70-43EB-9DFA-160E284B1E9B}"/>
              </a:ext>
            </a:extLst>
          </p:cNvPr>
          <p:cNvSpPr/>
          <p:nvPr/>
        </p:nvSpPr>
        <p:spPr>
          <a:xfrm>
            <a:off x="615989" y="570514"/>
            <a:ext cx="77278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hlinkClick r:id="rId2"/>
              </a:rPr>
              <a:t>https://spring.io/blog/2015/01/20/microservice-registration-and-discovery-with-spring-cloud-and-netflix-s-eureka</a:t>
            </a:r>
            <a:endParaRPr lang="it-IT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C8845A-7F2F-4652-A9AB-9CCF137813ED}"/>
              </a:ext>
            </a:extLst>
          </p:cNvPr>
          <p:cNvSpPr/>
          <p:nvPr/>
        </p:nvSpPr>
        <p:spPr>
          <a:xfrm>
            <a:off x="482028" y="1458327"/>
            <a:ext cx="8024228" cy="212365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SpringBootApplication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EnableEurekaClient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EnableFeignClients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C586C0"/>
                </a:solidFill>
                <a:latin typeface="Consolas" panose="020B0609020204030204" pitchFamily="49" charset="0"/>
              </a:rPr>
              <a:t>new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SpringApplicationBuilder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Application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web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run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(args);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4579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D630-9523-4007-A670-E3892543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0" y="268350"/>
            <a:ext cx="7727871" cy="395327"/>
          </a:xfrm>
        </p:spPr>
        <p:txBody>
          <a:bodyPr/>
          <a:lstStyle/>
          <a:p>
            <a:r>
              <a:rPr lang="it-IT" dirty="0"/>
              <a:t>Spring Cloud Eureka – esempio (Eureka client)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45776-9F57-40E0-9B27-7D2FE47DA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3AE599-C8BF-4A27-B41C-86FA0727B4D6}"/>
              </a:ext>
            </a:extLst>
          </p:cNvPr>
          <p:cNvSpPr/>
          <p:nvPr/>
        </p:nvSpPr>
        <p:spPr>
          <a:xfrm>
            <a:off x="453591" y="939846"/>
            <a:ext cx="8052665" cy="381642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Component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RestTemplateExample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implements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CommandLineRunner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Autowired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RestTemplate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restTemplate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Override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run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...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strings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throws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Exception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6A9955"/>
                </a:solidFill>
                <a:latin typeface="Consolas" panose="020B0609020204030204" pitchFamily="49" charset="0"/>
              </a:rPr>
              <a:t>// use the "smart" Eureka-aware RestTemplate</a:t>
            </a:r>
            <a:endParaRPr lang="it-IT" sz="11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ResponseEntity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List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Bookmark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&gt;&gt;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exchange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=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restTemplate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exchange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it-IT" sz="1100" dirty="0">
                <a:solidFill>
                  <a:srgbClr val="CE9178"/>
                </a:solidFill>
                <a:latin typeface="Consolas" panose="020B0609020204030204" pitchFamily="49" charset="0"/>
              </a:rPr>
              <a:t>"http://bookmark-service/{userId}/bookmarks"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HttpMethod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GET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it-IT" sz="1100" dirty="0">
                <a:solidFill>
                  <a:srgbClr val="569CD6"/>
                </a:solidFill>
                <a:latin typeface="Consolas" panose="020B0609020204030204" pitchFamily="49" charset="0"/>
              </a:rPr>
              <a:t>null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it-IT" sz="1100" dirty="0">
                <a:solidFill>
                  <a:srgbClr val="C586C0"/>
                </a:solidFill>
                <a:latin typeface="Consolas" panose="020B0609020204030204" pitchFamily="49" charset="0"/>
              </a:rPr>
              <a:t>new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ParameterizedTypeReference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List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1100" dirty="0">
                <a:solidFill>
                  <a:srgbClr val="4EC9B0"/>
                </a:solidFill>
                <a:latin typeface="Consolas" panose="020B0609020204030204" pitchFamily="49" charset="0"/>
              </a:rPr>
              <a:t>Bookmark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&gt;&gt;() {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},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(Object) </a:t>
            </a:r>
            <a:r>
              <a:rPr lang="it-IT" sz="1100" dirty="0">
                <a:solidFill>
                  <a:srgbClr val="CE9178"/>
                </a:solidFill>
                <a:latin typeface="Consolas" panose="020B0609020204030204" pitchFamily="49" charset="0"/>
              </a:rPr>
              <a:t>"mstine"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exchange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getBody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().</a:t>
            </a:r>
            <a:r>
              <a:rPr lang="it-IT" sz="1100" dirty="0">
                <a:solidFill>
                  <a:srgbClr val="DCDCAA"/>
                </a:solidFill>
                <a:latin typeface="Consolas" panose="020B0609020204030204" pitchFamily="49" charset="0"/>
              </a:rPr>
              <a:t>forEach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100" dirty="0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it-IT" sz="1100" dirty="0">
                <a:solidFill>
                  <a:srgbClr val="C586C0"/>
                </a:solidFill>
                <a:latin typeface="Consolas" panose="020B0609020204030204" pitchFamily="49" charset="0"/>
              </a:rPr>
              <a:t>::</a:t>
            </a: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println);</a:t>
            </a:r>
          </a:p>
          <a:p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1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3EBC16-0E70-43EB-9DFA-160E284B1E9B}"/>
              </a:ext>
            </a:extLst>
          </p:cNvPr>
          <p:cNvSpPr/>
          <p:nvPr/>
        </p:nvSpPr>
        <p:spPr>
          <a:xfrm>
            <a:off x="615989" y="570514"/>
            <a:ext cx="77278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hlinkClick r:id="rId2"/>
              </a:rPr>
              <a:t>https://spring.io/blog/2015/01/20/microservice-registration-and-discovery-with-spring-cloud-and-netflix-s-eureka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079682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E339D6-CC59-4A26-97A5-0FA09223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pic>
        <p:nvPicPr>
          <p:cNvPr id="5122" name="Picture 2" descr="GitHub - ajit-soman/spring-boot-microservice-simplest">
            <a:extLst>
              <a:ext uri="{FF2B5EF4-FFF2-40B4-BE49-F238E27FC236}">
                <a16:creationId xmlns:a16="http://schemas.microsoft.com/office/drawing/2014/main" id="{AFB24819-F2CB-4905-BD45-AED47A172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628"/>
            <a:ext cx="8959850" cy="442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73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BAE97DF1-8D4E-499E-B1D6-BE72081E8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Sedi </a:t>
            </a:r>
          </a:p>
        </p:txBody>
      </p:sp>
      <p:grpSp>
        <p:nvGrpSpPr>
          <p:cNvPr id="25" name="Gruppo 24">
            <a:extLst>
              <a:ext uri="{FF2B5EF4-FFF2-40B4-BE49-F238E27FC236}">
                <a16:creationId xmlns:a16="http://schemas.microsoft.com/office/drawing/2014/main" id="{A14A0010-C9D7-4A88-B2C1-D920CB53AD84}"/>
              </a:ext>
            </a:extLst>
          </p:cNvPr>
          <p:cNvGrpSpPr/>
          <p:nvPr/>
        </p:nvGrpSpPr>
        <p:grpSpPr>
          <a:xfrm>
            <a:off x="3043962" y="2116754"/>
            <a:ext cx="3382135" cy="626445"/>
            <a:chOff x="2805727" y="3297498"/>
            <a:chExt cx="1989081" cy="368421"/>
          </a:xfrm>
        </p:grpSpPr>
        <p:grpSp>
          <p:nvGrpSpPr>
            <p:cNvPr id="26" name="Gruppo 25">
              <a:extLst>
                <a:ext uri="{FF2B5EF4-FFF2-40B4-BE49-F238E27FC236}">
                  <a16:creationId xmlns:a16="http://schemas.microsoft.com/office/drawing/2014/main" id="{6E253C33-345C-4371-95E0-992A4E10A1BE}"/>
                </a:ext>
              </a:extLst>
            </p:cNvPr>
            <p:cNvGrpSpPr/>
            <p:nvPr/>
          </p:nvGrpSpPr>
          <p:grpSpPr>
            <a:xfrm>
              <a:off x="2805727" y="3297498"/>
              <a:ext cx="372537" cy="368421"/>
              <a:chOff x="2770840" y="3123758"/>
              <a:chExt cx="372537" cy="368421"/>
            </a:xfrm>
          </p:grpSpPr>
          <p:sp>
            <p:nvSpPr>
              <p:cNvPr id="28" name="Ovale 27">
                <a:extLst>
                  <a:ext uri="{FF2B5EF4-FFF2-40B4-BE49-F238E27FC236}">
                    <a16:creationId xmlns:a16="http://schemas.microsoft.com/office/drawing/2014/main" id="{A8B8E643-E554-41F6-B31F-B521B5537493}"/>
                  </a:ext>
                </a:extLst>
              </p:cNvPr>
              <p:cNvSpPr/>
              <p:nvPr/>
            </p:nvSpPr>
            <p:spPr bwMode="auto">
              <a:xfrm>
                <a:off x="2794132" y="3144005"/>
                <a:ext cx="348901" cy="348174"/>
              </a:xfrm>
              <a:prstGeom prst="ellipse">
                <a:avLst/>
              </a:prstGeom>
              <a:solidFill>
                <a:srgbClr val="FFCC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" name="CasellaDiTesto 5">
                <a:extLst>
                  <a:ext uri="{FF2B5EF4-FFF2-40B4-BE49-F238E27FC236}">
                    <a16:creationId xmlns:a16="http://schemas.microsoft.com/office/drawing/2014/main" id="{B9F7E8B4-E9D7-4214-837B-860F145746C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70840" y="3267241"/>
                <a:ext cx="372365" cy="16290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RM</a:t>
                </a:r>
              </a:p>
            </p:txBody>
          </p:sp>
          <p:pic>
            <p:nvPicPr>
              <p:cNvPr id="30" name="Immagine 19">
                <a:extLst>
                  <a:ext uri="{FF2B5EF4-FFF2-40B4-BE49-F238E27FC236}">
                    <a16:creationId xmlns:a16="http://schemas.microsoft.com/office/drawing/2014/main" id="{CFAB1F94-9092-4774-BBE9-41C107F5F1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51567" y="3123758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27" name="Rettangolo 26">
              <a:extLst>
                <a:ext uri="{FF2B5EF4-FFF2-40B4-BE49-F238E27FC236}">
                  <a16:creationId xmlns:a16="http://schemas.microsoft.com/office/drawing/2014/main" id="{8A4AE6A3-E0F4-4D75-9A24-95044A6D99BE}"/>
                </a:ext>
              </a:extLst>
            </p:cNvPr>
            <p:cNvSpPr/>
            <p:nvPr/>
          </p:nvSpPr>
          <p:spPr>
            <a:xfrm>
              <a:off x="3230788" y="3304359"/>
              <a:ext cx="1564020" cy="2896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it-IT" sz="100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 Black" panose="020B0A040201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Roma</a:t>
              </a:r>
            </a:p>
            <a:p>
              <a:pPr lvl="0">
                <a:spcBef>
                  <a:spcPct val="0"/>
                </a:spcBef>
                <a:defRPr/>
              </a:pPr>
              <a:r>
                <a:rPr lang="it-IT" sz="800">
                  <a:solidFill>
                    <a:srgbClr val="FFFFFF"/>
                  </a:solidFill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Via Giacomo Peroni, 130 </a:t>
              </a:r>
            </a:p>
            <a:p>
              <a:pPr lvl="0">
                <a:spcBef>
                  <a:spcPct val="0"/>
                </a:spcBef>
                <a:defRPr/>
              </a:pPr>
              <a:r>
                <a:rPr lang="it-IT" sz="800">
                  <a:solidFill>
                    <a:srgbClr val="FFFFFF"/>
                  </a:solidFill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00131 -  ROMA</a:t>
              </a:r>
              <a:endParaRPr kumimoji="0" lang="it-IT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1" name="Gruppo 30">
            <a:extLst>
              <a:ext uri="{FF2B5EF4-FFF2-40B4-BE49-F238E27FC236}">
                <a16:creationId xmlns:a16="http://schemas.microsoft.com/office/drawing/2014/main" id="{39147C6E-C3FB-4676-A0FA-A3129C7F6019}"/>
              </a:ext>
            </a:extLst>
          </p:cNvPr>
          <p:cNvGrpSpPr/>
          <p:nvPr/>
        </p:nvGrpSpPr>
        <p:grpSpPr>
          <a:xfrm>
            <a:off x="3060173" y="3315999"/>
            <a:ext cx="600727" cy="582211"/>
            <a:chOff x="3030286" y="953546"/>
            <a:chExt cx="600727" cy="582211"/>
          </a:xfrm>
        </p:grpSpPr>
        <p:sp>
          <p:nvSpPr>
            <p:cNvPr id="35" name="Ovale 34">
              <a:extLst>
                <a:ext uri="{FF2B5EF4-FFF2-40B4-BE49-F238E27FC236}">
                  <a16:creationId xmlns:a16="http://schemas.microsoft.com/office/drawing/2014/main" id="{FBEC467A-BE64-4708-894D-331B278FC7CC}"/>
                </a:ext>
              </a:extLst>
            </p:cNvPr>
            <p:cNvSpPr/>
            <p:nvPr/>
          </p:nvSpPr>
          <p:spPr bwMode="auto">
            <a:xfrm>
              <a:off x="3049058" y="974057"/>
              <a:ext cx="562873" cy="5617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IT" sz="1013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6" name="CasellaDiTesto 5">
              <a:extLst>
                <a:ext uri="{FF2B5EF4-FFF2-40B4-BE49-F238E27FC236}">
                  <a16:creationId xmlns:a16="http://schemas.microsoft.com/office/drawing/2014/main" id="{AF87326F-E5FC-4B3A-B4F9-93E93035A8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30286" y="1207516"/>
              <a:ext cx="600727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2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TR</a:t>
              </a:r>
            </a:p>
          </p:txBody>
        </p:sp>
        <p:pic>
          <p:nvPicPr>
            <p:cNvPr id="37" name="Immagine 19">
              <a:extLst>
                <a:ext uri="{FF2B5EF4-FFF2-40B4-BE49-F238E27FC236}">
                  <a16:creationId xmlns:a16="http://schemas.microsoft.com/office/drawing/2014/main" id="{EA34B00D-519C-4A53-995B-A8FDF08E6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2030" y="953546"/>
              <a:ext cx="309442" cy="4909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3E1C357-C935-4400-BCC6-05C10F29308D}"/>
              </a:ext>
            </a:extLst>
          </p:cNvPr>
          <p:cNvGrpSpPr/>
          <p:nvPr/>
        </p:nvGrpSpPr>
        <p:grpSpPr>
          <a:xfrm>
            <a:off x="693130" y="878775"/>
            <a:ext cx="8243900" cy="3728848"/>
            <a:chOff x="779871" y="935101"/>
            <a:chExt cx="8243900" cy="3728848"/>
          </a:xfrm>
        </p:grpSpPr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E2FDF8C7-4EA1-4848-A044-8DF302C856EF}"/>
                </a:ext>
              </a:extLst>
            </p:cNvPr>
            <p:cNvGrpSpPr/>
            <p:nvPr/>
          </p:nvGrpSpPr>
          <p:grpSpPr>
            <a:xfrm>
              <a:off x="814019" y="2133376"/>
              <a:ext cx="4078819" cy="582212"/>
              <a:chOff x="250348" y="1675372"/>
              <a:chExt cx="2528286" cy="360888"/>
            </a:xfrm>
          </p:grpSpPr>
          <p:sp>
            <p:nvSpPr>
              <p:cNvPr id="6" name="Ovale 5">
                <a:extLst>
                  <a:ext uri="{FF2B5EF4-FFF2-40B4-BE49-F238E27FC236}">
                    <a16:creationId xmlns:a16="http://schemas.microsoft.com/office/drawing/2014/main" id="{6B275E73-0C6A-4955-B771-B3C3D064A60D}"/>
                  </a:ext>
                </a:extLst>
              </p:cNvPr>
              <p:cNvSpPr/>
              <p:nvPr/>
            </p:nvSpPr>
            <p:spPr bwMode="auto">
              <a:xfrm>
                <a:off x="261984" y="1688086"/>
                <a:ext cx="348901" cy="34817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7" name="CasellaDiTesto 5">
                <a:extLst>
                  <a:ext uri="{FF2B5EF4-FFF2-40B4-BE49-F238E27FC236}">
                    <a16:creationId xmlns:a16="http://schemas.microsoft.com/office/drawing/2014/main" id="{E5DB458B-2573-40D0-9C81-E18E6D660E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0348" y="1832797"/>
                <a:ext cx="372365" cy="1717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GE</a:t>
                </a:r>
              </a:p>
            </p:txBody>
          </p:sp>
          <p:pic>
            <p:nvPicPr>
              <p:cNvPr id="8" name="Immagine 19">
                <a:extLst>
                  <a:ext uri="{FF2B5EF4-FFF2-40B4-BE49-F238E27FC236}">
                    <a16:creationId xmlns:a16="http://schemas.microsoft.com/office/drawing/2014/main" id="{61980C2F-1259-42F0-B8EE-FB30C70686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4989" y="1675372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9" name="Rettangolo 8">
                <a:extLst>
                  <a:ext uri="{FF2B5EF4-FFF2-40B4-BE49-F238E27FC236}">
                    <a16:creationId xmlns:a16="http://schemas.microsoft.com/office/drawing/2014/main" id="{5ADC9DF6-4468-4B10-BB4C-13403D0662DA}"/>
                  </a:ext>
                </a:extLst>
              </p:cNvPr>
              <p:cNvSpPr/>
              <p:nvPr/>
            </p:nvSpPr>
            <p:spPr>
              <a:xfrm>
                <a:off x="682999" y="1687876"/>
                <a:ext cx="2095635" cy="3052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Black" panose="020B0A040201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Genova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Via De Marini, 1 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16149 GENOVA</a:t>
                </a:r>
              </a:p>
            </p:txBody>
          </p:sp>
        </p:grpSp>
        <p:grpSp>
          <p:nvGrpSpPr>
            <p:cNvPr id="10" name="Gruppo 9">
              <a:extLst>
                <a:ext uri="{FF2B5EF4-FFF2-40B4-BE49-F238E27FC236}">
                  <a16:creationId xmlns:a16="http://schemas.microsoft.com/office/drawing/2014/main" id="{F3B7EB9E-5D3A-4384-A6CF-2F75AA789BAE}"/>
                </a:ext>
              </a:extLst>
            </p:cNvPr>
            <p:cNvGrpSpPr/>
            <p:nvPr/>
          </p:nvGrpSpPr>
          <p:grpSpPr>
            <a:xfrm>
              <a:off x="779871" y="952754"/>
              <a:ext cx="4136101" cy="646331"/>
              <a:chOff x="251037" y="1748235"/>
              <a:chExt cx="2544679" cy="397646"/>
            </a:xfrm>
          </p:grpSpPr>
          <p:sp>
            <p:nvSpPr>
              <p:cNvPr id="11" name="Ovale 10">
                <a:extLst>
                  <a:ext uri="{FF2B5EF4-FFF2-40B4-BE49-F238E27FC236}">
                    <a16:creationId xmlns:a16="http://schemas.microsoft.com/office/drawing/2014/main" id="{C9C4114C-7AC8-430E-8AF2-048769262B08}"/>
                  </a:ext>
                </a:extLst>
              </p:cNvPr>
              <p:cNvSpPr/>
              <p:nvPr/>
            </p:nvSpPr>
            <p:spPr bwMode="auto">
              <a:xfrm>
                <a:off x="259656" y="1763214"/>
                <a:ext cx="348901" cy="348174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pic>
            <p:nvPicPr>
              <p:cNvPr id="12" name="Immagine 19">
                <a:extLst>
                  <a:ext uri="{FF2B5EF4-FFF2-40B4-BE49-F238E27FC236}">
                    <a16:creationId xmlns:a16="http://schemas.microsoft.com/office/drawing/2014/main" id="{9BB12BF3-5D31-44D5-A469-1DF2B1C81F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6747" y="1748235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" name="CasellaDiTesto 5">
                <a:extLst>
                  <a:ext uri="{FF2B5EF4-FFF2-40B4-BE49-F238E27FC236}">
                    <a16:creationId xmlns:a16="http://schemas.microsoft.com/office/drawing/2014/main" id="{B859E818-419F-4F0C-B923-FC84C11E5C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1037" y="1889327"/>
                <a:ext cx="372365" cy="1704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MI</a:t>
                </a:r>
              </a:p>
            </p:txBody>
          </p:sp>
          <p:sp>
            <p:nvSpPr>
              <p:cNvPr id="14" name="Rettangolo 13">
                <a:extLst>
                  <a:ext uri="{FF2B5EF4-FFF2-40B4-BE49-F238E27FC236}">
                    <a16:creationId xmlns:a16="http://schemas.microsoft.com/office/drawing/2014/main" id="{34777DD1-EE93-4924-84E0-243B77C93584}"/>
                  </a:ext>
                </a:extLst>
              </p:cNvPr>
              <p:cNvSpPr/>
              <p:nvPr/>
            </p:nvSpPr>
            <p:spPr>
              <a:xfrm>
                <a:off x="688593" y="1748235"/>
                <a:ext cx="2107123" cy="3976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Black" panose="020B0A040201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Milano</a:t>
                </a:r>
              </a:p>
              <a:p>
                <a:pPr lvl="0">
                  <a:spcBef>
                    <a:spcPct val="0"/>
                  </a:spcBef>
                  <a:defRPr/>
                </a:pPr>
                <a:r>
                  <a:rPr lang="it-IT" sz="1000" b="1">
                    <a:solidFill>
                      <a:srgbClr val="FFFFFF"/>
                    </a:solidFill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Sede Legale </a:t>
                </a:r>
                <a:endParaRPr kumimoji="0" lang="it-IT" sz="10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Corso Magenta, 85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20123 MILANO</a:t>
                </a:r>
              </a:p>
            </p:txBody>
          </p:sp>
        </p:grpSp>
        <p:grpSp>
          <p:nvGrpSpPr>
            <p:cNvPr id="15" name="Gruppo 14">
              <a:extLst>
                <a:ext uri="{FF2B5EF4-FFF2-40B4-BE49-F238E27FC236}">
                  <a16:creationId xmlns:a16="http://schemas.microsoft.com/office/drawing/2014/main" id="{9AD65DDB-BD10-4681-849F-BA793EB58966}"/>
                </a:ext>
              </a:extLst>
            </p:cNvPr>
            <p:cNvGrpSpPr/>
            <p:nvPr/>
          </p:nvGrpSpPr>
          <p:grpSpPr>
            <a:xfrm>
              <a:off x="840729" y="3293876"/>
              <a:ext cx="3275547" cy="606534"/>
              <a:chOff x="251010" y="2273507"/>
              <a:chExt cx="1989631" cy="368421"/>
            </a:xfrm>
          </p:grpSpPr>
          <p:sp>
            <p:nvSpPr>
              <p:cNvPr id="16" name="Ovale 15">
                <a:extLst>
                  <a:ext uri="{FF2B5EF4-FFF2-40B4-BE49-F238E27FC236}">
                    <a16:creationId xmlns:a16="http://schemas.microsoft.com/office/drawing/2014/main" id="{84F0F049-AC13-483A-8389-E446D718ABCA}"/>
                  </a:ext>
                </a:extLst>
              </p:cNvPr>
              <p:cNvSpPr/>
              <p:nvPr/>
            </p:nvSpPr>
            <p:spPr bwMode="auto">
              <a:xfrm>
                <a:off x="262742" y="2293754"/>
                <a:ext cx="348901" cy="34817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" name="CasellaDiTesto 5">
                <a:extLst>
                  <a:ext uri="{FF2B5EF4-FFF2-40B4-BE49-F238E27FC236}">
                    <a16:creationId xmlns:a16="http://schemas.microsoft.com/office/drawing/2014/main" id="{68B091D6-EE68-4077-AD39-87D86C28F24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1010" y="2428556"/>
                <a:ext cx="372365" cy="1682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CT</a:t>
                </a:r>
              </a:p>
            </p:txBody>
          </p:sp>
          <p:pic>
            <p:nvPicPr>
              <p:cNvPr id="18" name="Immagine 19">
                <a:extLst>
                  <a:ext uri="{FF2B5EF4-FFF2-40B4-BE49-F238E27FC236}">
                    <a16:creationId xmlns:a16="http://schemas.microsoft.com/office/drawing/2014/main" id="{7898C5ED-0012-44F9-A37E-54B3F372A3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20177" y="2273507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9" name="Rettangolo 18">
                <a:extLst>
                  <a:ext uri="{FF2B5EF4-FFF2-40B4-BE49-F238E27FC236}">
                    <a16:creationId xmlns:a16="http://schemas.microsoft.com/office/drawing/2014/main" id="{47CFA3FD-1CD2-45CD-BD7A-6077651870FB}"/>
                  </a:ext>
                </a:extLst>
              </p:cNvPr>
              <p:cNvSpPr/>
              <p:nvPr/>
            </p:nvSpPr>
            <p:spPr>
              <a:xfrm>
                <a:off x="676621" y="2280165"/>
                <a:ext cx="1564020" cy="2991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Black" panose="020B0A040201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Catania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Via Leucatia, 9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95125 CATANIA</a:t>
                </a:r>
              </a:p>
            </p:txBody>
          </p:sp>
        </p:grpSp>
        <p:grpSp>
          <p:nvGrpSpPr>
            <p:cNvPr id="20" name="Gruppo 19">
              <a:extLst>
                <a:ext uri="{FF2B5EF4-FFF2-40B4-BE49-F238E27FC236}">
                  <a16:creationId xmlns:a16="http://schemas.microsoft.com/office/drawing/2014/main" id="{571A072F-5052-434A-B42E-815ADB5679D5}"/>
                </a:ext>
              </a:extLst>
            </p:cNvPr>
            <p:cNvGrpSpPr/>
            <p:nvPr/>
          </p:nvGrpSpPr>
          <p:grpSpPr>
            <a:xfrm>
              <a:off x="3043962" y="935101"/>
              <a:ext cx="5979809" cy="620747"/>
              <a:chOff x="251318" y="2917978"/>
              <a:chExt cx="3627000" cy="376508"/>
            </a:xfrm>
          </p:grpSpPr>
          <p:sp>
            <p:nvSpPr>
              <p:cNvPr id="21" name="Ovale 20">
                <a:extLst>
                  <a:ext uri="{FF2B5EF4-FFF2-40B4-BE49-F238E27FC236}">
                    <a16:creationId xmlns:a16="http://schemas.microsoft.com/office/drawing/2014/main" id="{475632BB-69E7-4103-AFBF-08786734E75C}"/>
                  </a:ext>
                </a:extLst>
              </p:cNvPr>
              <p:cNvSpPr/>
              <p:nvPr/>
            </p:nvSpPr>
            <p:spPr bwMode="auto">
              <a:xfrm>
                <a:off x="261984" y="2939800"/>
                <a:ext cx="348901" cy="34817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" name="CasellaDiTesto 5">
                <a:extLst>
                  <a:ext uri="{FF2B5EF4-FFF2-40B4-BE49-F238E27FC236}">
                    <a16:creationId xmlns:a16="http://schemas.microsoft.com/office/drawing/2014/main" id="{ACA65968-0FA7-4B0F-A351-2AF5D342D99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1318" y="3084103"/>
                <a:ext cx="372365" cy="16801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NA</a:t>
                </a:r>
              </a:p>
            </p:txBody>
          </p:sp>
          <p:pic>
            <p:nvPicPr>
              <p:cNvPr id="23" name="Immagine 19">
                <a:extLst>
                  <a:ext uri="{FF2B5EF4-FFF2-40B4-BE49-F238E27FC236}">
                    <a16:creationId xmlns:a16="http://schemas.microsoft.com/office/drawing/2014/main" id="{73D510B7-393B-442B-BDB3-C92F5A1639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9419" y="2919553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4" name="Rettangolo 23">
                <a:extLst>
                  <a:ext uri="{FF2B5EF4-FFF2-40B4-BE49-F238E27FC236}">
                    <a16:creationId xmlns:a16="http://schemas.microsoft.com/office/drawing/2014/main" id="{E3B9FE6D-E37B-448A-8549-22E7E28FDDA9}"/>
                  </a:ext>
                </a:extLst>
              </p:cNvPr>
              <p:cNvSpPr/>
              <p:nvPr/>
            </p:nvSpPr>
            <p:spPr>
              <a:xfrm>
                <a:off x="684032" y="2921128"/>
                <a:ext cx="1711928" cy="3733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Black" panose="020B0A040201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Napoli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Centro Direzionale Isola F/3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4° piano interno 10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80143 NAPOLI</a:t>
                </a:r>
              </a:p>
            </p:txBody>
          </p:sp>
          <p:sp>
            <p:nvSpPr>
              <p:cNvPr id="38" name="Ovale 37">
                <a:extLst>
                  <a:ext uri="{FF2B5EF4-FFF2-40B4-BE49-F238E27FC236}">
                    <a16:creationId xmlns:a16="http://schemas.microsoft.com/office/drawing/2014/main" id="{5319D316-5C89-4E46-9FF0-328183C1E486}"/>
                  </a:ext>
                </a:extLst>
              </p:cNvPr>
              <p:cNvSpPr/>
              <p:nvPr/>
            </p:nvSpPr>
            <p:spPr bwMode="auto">
              <a:xfrm>
                <a:off x="1744342" y="2938225"/>
                <a:ext cx="348901" cy="34817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IT" sz="1013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39" name="CasellaDiTesto 5">
                <a:extLst>
                  <a:ext uri="{FF2B5EF4-FFF2-40B4-BE49-F238E27FC236}">
                    <a16:creationId xmlns:a16="http://schemas.microsoft.com/office/drawing/2014/main" id="{23E04293-EF00-4C8A-AC06-6310E8FD3FB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33676" y="3082528"/>
                <a:ext cx="372365" cy="16801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LE</a:t>
                </a:r>
              </a:p>
            </p:txBody>
          </p:sp>
          <p:pic>
            <p:nvPicPr>
              <p:cNvPr id="40" name="Immagine 19">
                <a:extLst>
                  <a:ext uri="{FF2B5EF4-FFF2-40B4-BE49-F238E27FC236}">
                    <a16:creationId xmlns:a16="http://schemas.microsoft.com/office/drawing/2014/main" id="{69063C9A-D958-43B7-BA8A-9BE57992D3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01777" y="2917978"/>
                <a:ext cx="191810" cy="3042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41" name="Rettangolo 40">
                <a:extLst>
                  <a:ext uri="{FF2B5EF4-FFF2-40B4-BE49-F238E27FC236}">
                    <a16:creationId xmlns:a16="http://schemas.microsoft.com/office/drawing/2014/main" id="{FA359F4B-8E2D-4B20-9193-35B962B495B7}"/>
                  </a:ext>
                </a:extLst>
              </p:cNvPr>
              <p:cNvSpPr/>
              <p:nvPr/>
            </p:nvSpPr>
            <p:spPr>
              <a:xfrm>
                <a:off x="2166390" y="2919552"/>
                <a:ext cx="1711928" cy="298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it-IT" sz="100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 Black" panose="020B0A040201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Lecce</a:t>
                </a:r>
              </a:p>
              <a:p>
                <a:pPr lvl="0">
                  <a:spcBef>
                    <a:spcPct val="0"/>
                  </a:spcBef>
                  <a:defRPr/>
                </a:pPr>
                <a:r>
                  <a:rPr lang="it-IT" sz="800">
                    <a:solidFill>
                      <a:srgbClr val="FFFFFF"/>
                    </a:solidFill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Via Colonnello A. </a:t>
                </a:r>
                <a:r>
                  <a:rPr lang="it-IT" sz="800" err="1">
                    <a:solidFill>
                      <a:srgbClr val="FFFFFF"/>
                    </a:solidFill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Costadura</a:t>
                </a:r>
                <a:r>
                  <a:rPr lang="it-IT" sz="800">
                    <a:solidFill>
                      <a:srgbClr val="FFFFFF"/>
                    </a:solidFill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, 3</a:t>
                </a:r>
              </a:p>
              <a:p>
                <a:pPr lvl="0">
                  <a:spcBef>
                    <a:spcPct val="0"/>
                  </a:spcBef>
                  <a:defRPr/>
                </a:pPr>
                <a:r>
                  <a:rPr lang="it-IT" sz="800">
                    <a:solidFill>
                      <a:srgbClr val="FFFFFF"/>
                    </a:solidFill>
                    <a:latin typeface="Arial" panose="020B0604020202020204" pitchFamily="34" charset="0"/>
                    <a:ea typeface="Verdana" panose="020B0604030504040204" pitchFamily="34" charset="0"/>
                    <a:cs typeface="Arial" panose="020B0604020202020204" pitchFamily="34" charset="0"/>
                  </a:rPr>
                  <a:t>73100 LECCE</a:t>
                </a:r>
                <a:endParaRPr kumimoji="0" lang="it-IT" sz="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2" name="Rettangolo 41">
              <a:extLst>
                <a:ext uri="{FF2B5EF4-FFF2-40B4-BE49-F238E27FC236}">
                  <a16:creationId xmlns:a16="http://schemas.microsoft.com/office/drawing/2014/main" id="{06A7333C-ECBC-467D-AC55-FEE990B43122}"/>
                </a:ext>
              </a:extLst>
            </p:cNvPr>
            <p:cNvSpPr/>
            <p:nvPr/>
          </p:nvSpPr>
          <p:spPr>
            <a:xfrm>
              <a:off x="3766715" y="3315451"/>
              <a:ext cx="1863455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it-IT" sz="1000">
                  <a:solidFill>
                    <a:srgbClr val="FFFFFF"/>
                  </a:solidFill>
                  <a:latin typeface="Arial Black" panose="020B0A040201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Terni</a:t>
              </a:r>
              <a:endParaRPr kumimoji="0" lang="it-IT" sz="100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 pitchFamily="34" charset="0"/>
                <a:ea typeface="Verdana" panose="020B0604030504040204" pitchFamily="34" charset="0"/>
                <a:cs typeface="Arial" panose="020B0604020202020204" pitchFamily="34" charset="0"/>
              </a:endParaRPr>
            </a:p>
            <a:p>
              <a:pPr lvl="0">
                <a:spcBef>
                  <a:spcPct val="0"/>
                </a:spcBef>
                <a:defRPr/>
              </a:pPr>
              <a:r>
                <a:rPr lang="it-IT" sz="800">
                  <a:solidFill>
                    <a:srgbClr val="FFFFFF"/>
                  </a:solidFill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Nera Montoro</a:t>
              </a:r>
            </a:p>
            <a:p>
              <a:pPr lvl="0">
                <a:spcBef>
                  <a:spcPct val="0"/>
                </a:spcBef>
                <a:defRPr/>
              </a:pPr>
              <a:r>
                <a:rPr lang="it-IT" sz="800">
                  <a:solidFill>
                    <a:srgbClr val="FFFFFF"/>
                  </a:solidFill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Strada dello Stabilimento,1</a:t>
              </a:r>
            </a:p>
            <a:p>
              <a:pPr lvl="0">
                <a:spcBef>
                  <a:spcPct val="0"/>
                </a:spcBef>
                <a:defRPr/>
              </a:pPr>
              <a:r>
                <a:rPr lang="it-IT" sz="800">
                  <a:solidFill>
                    <a:srgbClr val="FFFFFF"/>
                  </a:solidFill>
                  <a:latin typeface="Arial" panose="020B0604020202020204" pitchFamily="34" charset="0"/>
                  <a:ea typeface="Verdana" panose="020B0604030504040204" pitchFamily="34" charset="0"/>
                  <a:cs typeface="Arial" panose="020B0604020202020204" pitchFamily="34" charset="0"/>
                </a:rPr>
                <a:t>05035 Narni (TERNI)</a:t>
              </a:r>
              <a:endParaRPr kumimoji="0" lang="it-IT" sz="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Immagine 32" descr="Immagine che contiene disegnando, luce&#10;&#10;Descrizione generata automaticamente">
              <a:extLst>
                <a:ext uri="{FF2B5EF4-FFF2-40B4-BE49-F238E27FC236}">
                  <a16:creationId xmlns:a16="http://schemas.microsoft.com/office/drawing/2014/main" id="{348BFCE2-DB4A-47A9-B0DC-325079DDA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61270" y="3846968"/>
              <a:ext cx="2494598" cy="816981"/>
            </a:xfrm>
            <a:prstGeom prst="rect">
              <a:avLst/>
            </a:prstGeom>
          </p:spPr>
        </p:pic>
      </p:grpSp>
      <p:sp>
        <p:nvSpPr>
          <p:cNvPr id="32" name="Segnaposto piè di pagina 31">
            <a:extLst>
              <a:ext uri="{FF2B5EF4-FFF2-40B4-BE49-F238E27FC236}">
                <a16:creationId xmlns:a16="http://schemas.microsoft.com/office/drawing/2014/main" id="{E4DA24B9-8BC8-48AA-8A69-C54074EB6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952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878141"/>
              </p:ext>
            </p:extLst>
          </p:nvPr>
        </p:nvGraphicFramePr>
        <p:xfrm>
          <a:off x="1" y="0"/>
          <a:ext cx="8959850" cy="50451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" y="0"/>
                        <a:ext cx="8959850" cy="50451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477520" y="2409378"/>
            <a:ext cx="3586480" cy="1808480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2800" dirty="0">
                <a:latin typeface="Arial Black" panose="020B0A04020102020204" pitchFamily="34" charset="0"/>
              </a:rPr>
              <a:t>Service Discovery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487679" y="3012866"/>
            <a:ext cx="3241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9CE41-728F-4778-9A45-4D87958D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1" y="439837"/>
            <a:ext cx="7727871" cy="395327"/>
          </a:xfrm>
        </p:spPr>
        <p:txBody>
          <a:bodyPr/>
          <a:lstStyle/>
          <a:p>
            <a:r>
              <a:rPr lang="fr-FR" sz="2000" dirty="0"/>
              <a:t>Service </a:t>
            </a:r>
            <a:r>
              <a:rPr lang="fr-FR" sz="2000" dirty="0" err="1"/>
              <a:t>discovery</a:t>
            </a:r>
            <a:endParaRPr lang="it-IT" sz="2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90" y="1161744"/>
            <a:ext cx="7727871" cy="2732064"/>
          </a:xfrm>
        </p:spPr>
        <p:txBody>
          <a:bodyPr>
            <a:normAutofit/>
          </a:bodyPr>
          <a:lstStyle/>
          <a:p>
            <a:r>
              <a:rPr lang="en-US" dirty="0"/>
              <a:t>Per </a:t>
            </a:r>
            <a:r>
              <a:rPr lang="en-US" dirty="0" err="1"/>
              <a:t>invocare</a:t>
            </a:r>
            <a:r>
              <a:rPr lang="en-US" dirty="0"/>
              <a:t> </a:t>
            </a:r>
            <a:r>
              <a:rPr lang="en-US" dirty="0" err="1"/>
              <a:t>l’API</a:t>
            </a:r>
            <a:r>
              <a:rPr lang="en-US" dirty="0"/>
              <a:t> di un </a:t>
            </a:r>
            <a:r>
              <a:rPr lang="en-US" dirty="0" err="1"/>
              <a:t>servizio</a:t>
            </a:r>
            <a:r>
              <a:rPr lang="en-US" dirty="0"/>
              <a:t> da </a:t>
            </a:r>
            <a:r>
              <a:rPr lang="en-US" dirty="0" err="1"/>
              <a:t>parte</a:t>
            </a:r>
            <a:r>
              <a:rPr lang="en-US" dirty="0"/>
              <a:t> di un client è </a:t>
            </a:r>
            <a:r>
              <a:rPr lang="en-US" dirty="0" err="1"/>
              <a:t>necessario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questo</a:t>
            </a:r>
            <a:r>
              <a:rPr lang="en-US" dirty="0"/>
              <a:t> </a:t>
            </a:r>
            <a:r>
              <a:rPr lang="en-US" dirty="0" err="1"/>
              <a:t>conosca</a:t>
            </a:r>
            <a:r>
              <a:rPr lang="en-US" dirty="0"/>
              <a:t> </a:t>
            </a:r>
            <a:r>
              <a:rPr lang="en-US" dirty="0" err="1"/>
              <a:t>l’indirizzo</a:t>
            </a:r>
            <a:r>
              <a:rPr lang="en-US" dirty="0"/>
              <a:t> (IP address e porta) </a:t>
            </a:r>
            <a:r>
              <a:rPr lang="en-US" dirty="0" err="1"/>
              <a:t>dell’istanza</a:t>
            </a:r>
            <a:r>
              <a:rPr lang="en-US" dirty="0"/>
              <a:t> del </a:t>
            </a:r>
            <a:r>
              <a:rPr lang="en-US" dirty="0" err="1"/>
              <a:t>servizio</a:t>
            </a:r>
            <a:r>
              <a:rPr lang="en-US" dirty="0"/>
              <a:t> da </a:t>
            </a:r>
            <a:r>
              <a:rPr lang="en-US" dirty="0" err="1"/>
              <a:t>invocare</a:t>
            </a:r>
            <a:r>
              <a:rPr lang="en-US" dirty="0"/>
              <a:t>.</a:t>
            </a:r>
          </a:p>
          <a:p>
            <a:r>
              <a:rPr lang="en-US" dirty="0"/>
              <a:t>In </a:t>
            </a:r>
            <a:r>
              <a:rPr lang="en-US" dirty="0" err="1"/>
              <a:t>un’architettura</a:t>
            </a:r>
            <a:r>
              <a:rPr lang="en-US" dirty="0"/>
              <a:t> a microservices, </a:t>
            </a:r>
            <a:r>
              <a:rPr lang="en-US" dirty="0" err="1"/>
              <a:t>l’indirizzo</a:t>
            </a:r>
            <a:r>
              <a:rPr lang="en-US" dirty="0"/>
              <a:t> di un </a:t>
            </a:r>
            <a:r>
              <a:rPr lang="en-US" dirty="0" err="1"/>
              <a:t>servizio</a:t>
            </a:r>
            <a:r>
              <a:rPr lang="en-US" dirty="0"/>
              <a:t> cambia </a:t>
            </a:r>
            <a:r>
              <a:rPr lang="en-US" dirty="0" err="1"/>
              <a:t>dinamicamente</a:t>
            </a:r>
            <a:r>
              <a:rPr lang="en-US" dirty="0"/>
              <a:t> (</a:t>
            </a:r>
            <a:r>
              <a:rPr lang="en-US" dirty="0" err="1"/>
              <a:t>rimpiazzo</a:t>
            </a:r>
            <a:r>
              <a:rPr lang="en-US" dirty="0"/>
              <a:t> di </a:t>
            </a:r>
            <a:r>
              <a:rPr lang="en-US" dirty="0" err="1"/>
              <a:t>istanze</a:t>
            </a:r>
            <a:r>
              <a:rPr lang="en-US" dirty="0"/>
              <a:t> non responsive con </a:t>
            </a:r>
            <a:r>
              <a:rPr lang="en-US" dirty="0" err="1"/>
              <a:t>nuove</a:t>
            </a:r>
            <a:r>
              <a:rPr lang="en-US" dirty="0"/>
              <a:t> </a:t>
            </a:r>
            <a:r>
              <a:rPr lang="en-US" dirty="0" err="1"/>
              <a:t>istanze</a:t>
            </a:r>
            <a:r>
              <a:rPr lang="en-US" dirty="0"/>
              <a:t>, autoscaling, </a:t>
            </a:r>
            <a:r>
              <a:rPr lang="en-US" dirty="0" err="1"/>
              <a:t>riallocazione</a:t>
            </a:r>
            <a:r>
              <a:rPr lang="en-US" dirty="0"/>
              <a:t> </a:t>
            </a:r>
            <a:r>
              <a:rPr lang="en-US" dirty="0" err="1"/>
              <a:t>istanze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diversi</a:t>
            </a:r>
            <a:r>
              <a:rPr lang="en-US" dirty="0"/>
              <a:t> </a:t>
            </a:r>
            <a:r>
              <a:rPr lang="en-US" dirty="0" err="1"/>
              <a:t>nodi</a:t>
            </a:r>
            <a:r>
              <a:rPr lang="en-US" dirty="0"/>
              <a:t> di un cluster, load balancing, etc.)</a:t>
            </a:r>
          </a:p>
          <a:p>
            <a:r>
              <a:rPr lang="en-US" dirty="0"/>
              <a:t>E’ </a:t>
            </a:r>
            <a:r>
              <a:rPr lang="en-US" dirty="0" err="1"/>
              <a:t>necessario</a:t>
            </a:r>
            <a:r>
              <a:rPr lang="en-US" dirty="0"/>
              <a:t> un </a:t>
            </a:r>
            <a:r>
              <a:rPr lang="en-US" dirty="0" err="1"/>
              <a:t>meccanismo</a:t>
            </a:r>
            <a:r>
              <a:rPr lang="en-US" dirty="0"/>
              <a:t> </a:t>
            </a:r>
            <a:r>
              <a:rPr lang="en-US" dirty="0" err="1"/>
              <a:t>tramite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quale un </a:t>
            </a:r>
            <a:r>
              <a:rPr lang="en-US" dirty="0" err="1"/>
              <a:t>servizio</a:t>
            </a:r>
            <a:r>
              <a:rPr lang="en-US" dirty="0"/>
              <a:t> client </a:t>
            </a:r>
            <a:r>
              <a:rPr lang="en-US" dirty="0" err="1"/>
              <a:t>possa</a:t>
            </a:r>
            <a:r>
              <a:rPr lang="en-US" dirty="0"/>
              <a:t> </a:t>
            </a:r>
            <a:r>
              <a:rPr lang="en-US" dirty="0" err="1"/>
              <a:t>ottenere</a:t>
            </a:r>
            <a:r>
              <a:rPr lang="en-US" dirty="0"/>
              <a:t> in </a:t>
            </a:r>
            <a:r>
              <a:rPr lang="en-US" dirty="0" err="1"/>
              <a:t>maniera</a:t>
            </a:r>
            <a:r>
              <a:rPr lang="en-US" dirty="0"/>
              <a:t> </a:t>
            </a:r>
            <a:r>
              <a:rPr lang="en-US" dirty="0" err="1"/>
              <a:t>dinamica</a:t>
            </a:r>
            <a:r>
              <a:rPr lang="en-US" dirty="0"/>
              <a:t> </a:t>
            </a:r>
            <a:r>
              <a:rPr lang="en-US" dirty="0" err="1"/>
              <a:t>l’indirizzo</a:t>
            </a:r>
            <a:r>
              <a:rPr lang="en-US" dirty="0"/>
              <a:t> </a:t>
            </a:r>
            <a:r>
              <a:rPr lang="en-US" dirty="0" err="1"/>
              <a:t>corrente</a:t>
            </a:r>
            <a:r>
              <a:rPr lang="en-US" dirty="0"/>
              <a:t> di un </a:t>
            </a:r>
            <a:r>
              <a:rPr lang="en-US" dirty="0" err="1"/>
              <a:t>altro</a:t>
            </a:r>
            <a:r>
              <a:rPr lang="en-US" dirty="0"/>
              <a:t> </a:t>
            </a:r>
            <a:r>
              <a:rPr lang="en-US" dirty="0" err="1"/>
              <a:t>servizio</a:t>
            </a:r>
            <a:r>
              <a:rPr lang="en-US" dirty="0"/>
              <a:t> da </a:t>
            </a:r>
            <a:r>
              <a:rPr lang="en-US" dirty="0" err="1"/>
              <a:t>invocare</a:t>
            </a:r>
            <a:r>
              <a:rPr lang="en-US" dirty="0"/>
              <a:t>.</a:t>
            </a:r>
          </a:p>
          <a:p>
            <a:r>
              <a:rPr lang="en-US" dirty="0"/>
              <a:t>Una </a:t>
            </a:r>
            <a:r>
              <a:rPr lang="en-US" dirty="0" err="1"/>
              <a:t>componente</a:t>
            </a:r>
            <a:r>
              <a:rPr lang="en-US" dirty="0"/>
              <a:t> </a:t>
            </a:r>
            <a:r>
              <a:rPr lang="en-US" dirty="0" err="1"/>
              <a:t>chiave</a:t>
            </a:r>
            <a:r>
              <a:rPr lang="en-US" dirty="0"/>
              <a:t> è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b="1" dirty="0"/>
              <a:t>service registry, </a:t>
            </a:r>
            <a:r>
              <a:rPr lang="en-US" dirty="0"/>
              <a:t>un </a:t>
            </a:r>
            <a:r>
              <a:rPr lang="en-US" dirty="0" err="1"/>
              <a:t>servizio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mantiene</a:t>
            </a:r>
            <a:r>
              <a:rPr lang="en-US" dirty="0"/>
              <a:t> e </a:t>
            </a:r>
            <a:r>
              <a:rPr lang="en-US" dirty="0" err="1"/>
              <a:t>aggiorna</a:t>
            </a:r>
            <a:r>
              <a:rPr lang="en-US" dirty="0"/>
              <a:t> un database </a:t>
            </a:r>
            <a:r>
              <a:rPr lang="en-US" dirty="0" err="1"/>
              <a:t>delle</a:t>
            </a:r>
            <a:r>
              <a:rPr lang="en-US" dirty="0"/>
              <a:t> network locations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istanze</a:t>
            </a:r>
            <a:r>
              <a:rPr lang="en-US" dirty="0"/>
              <a:t> di microservices in </a:t>
            </a:r>
            <a:r>
              <a:rPr lang="en-US" dirty="0" err="1"/>
              <a:t>esecuzione</a:t>
            </a:r>
            <a:r>
              <a:rPr lang="en-US" dirty="0"/>
              <a:t>, </a:t>
            </a:r>
            <a:r>
              <a:rPr lang="en-US" dirty="0" err="1"/>
              <a:t>costantemente</a:t>
            </a:r>
            <a:r>
              <a:rPr lang="en-US" dirty="0"/>
              <a:t> </a:t>
            </a:r>
            <a:r>
              <a:rPr lang="en-US" dirty="0" err="1"/>
              <a:t>aggiornato</a:t>
            </a:r>
            <a:r>
              <a:rPr lang="en-US" dirty="0"/>
              <a:t>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volta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una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istanza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o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interrotta</a:t>
            </a:r>
            <a:r>
              <a:rPr lang="en-US" dirty="0"/>
              <a:t>.</a:t>
            </a:r>
          </a:p>
          <a:p>
            <a:r>
              <a:rPr lang="en-US" dirty="0" err="1"/>
              <a:t>Quando</a:t>
            </a:r>
            <a:r>
              <a:rPr lang="en-US" dirty="0"/>
              <a:t> un client </a:t>
            </a:r>
            <a:r>
              <a:rPr lang="en-US" dirty="0" err="1"/>
              <a:t>vuole</a:t>
            </a:r>
            <a:r>
              <a:rPr lang="en-US" dirty="0"/>
              <a:t> </a:t>
            </a:r>
            <a:r>
              <a:rPr lang="en-US" dirty="0" err="1"/>
              <a:t>invocare</a:t>
            </a:r>
            <a:r>
              <a:rPr lang="en-US" dirty="0"/>
              <a:t> un </a:t>
            </a:r>
            <a:r>
              <a:rPr lang="en-US" dirty="0" err="1"/>
              <a:t>servizio</a:t>
            </a:r>
            <a:r>
              <a:rPr lang="en-US" dirty="0"/>
              <a:t>, </a:t>
            </a:r>
            <a:r>
              <a:rPr lang="en-US" dirty="0" err="1"/>
              <a:t>interroga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service registry per </a:t>
            </a:r>
            <a:r>
              <a:rPr lang="en-US" dirty="0" err="1"/>
              <a:t>ottenere</a:t>
            </a:r>
            <a:r>
              <a:rPr lang="en-US" dirty="0"/>
              <a:t> la </a:t>
            </a:r>
            <a:r>
              <a:rPr lang="en-US" dirty="0" err="1"/>
              <a:t>lista</a:t>
            </a:r>
            <a:r>
              <a:rPr lang="en-US" dirty="0"/>
              <a:t> di </a:t>
            </a:r>
            <a:r>
              <a:rPr lang="en-US" dirty="0" err="1"/>
              <a:t>istanze</a:t>
            </a:r>
            <a:r>
              <a:rPr lang="en-US" dirty="0"/>
              <a:t> </a:t>
            </a:r>
            <a:r>
              <a:rPr lang="en-US" dirty="0" err="1"/>
              <a:t>disponibili</a:t>
            </a:r>
            <a:r>
              <a:rPr lang="en-US" dirty="0"/>
              <a:t> e </a:t>
            </a:r>
            <a:r>
              <a:rPr lang="en-US" dirty="0" err="1"/>
              <a:t>ridirige</a:t>
            </a:r>
            <a:r>
              <a:rPr lang="en-US" dirty="0"/>
              <a:t> a una di </a:t>
            </a:r>
            <a:r>
              <a:rPr lang="en-US" dirty="0" err="1"/>
              <a:t>queste</a:t>
            </a:r>
            <a:r>
              <a:rPr lang="en-US" dirty="0"/>
              <a:t> la </a:t>
            </a:r>
            <a:r>
              <a:rPr lang="en-US" dirty="0" err="1"/>
              <a:t>richiesta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658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9CE41-728F-4778-9A45-4D87958D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1" y="312283"/>
            <a:ext cx="7727871" cy="395327"/>
          </a:xfrm>
        </p:spPr>
        <p:txBody>
          <a:bodyPr/>
          <a:lstStyle/>
          <a:p>
            <a:r>
              <a:rPr lang="fr-FR" sz="2000" dirty="0"/>
              <a:t>Service </a:t>
            </a:r>
            <a:r>
              <a:rPr lang="fr-FR" sz="2000" dirty="0" err="1"/>
              <a:t>discovery</a:t>
            </a:r>
            <a:endParaRPr lang="it-IT" sz="2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2D42A3-AF3E-423C-9E05-C28112F84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344" y="828189"/>
            <a:ext cx="5031001" cy="338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79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9CE41-728F-4778-9A45-4D87958D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1" y="312283"/>
            <a:ext cx="7727871" cy="395327"/>
          </a:xfrm>
        </p:spPr>
        <p:txBody>
          <a:bodyPr/>
          <a:lstStyle/>
          <a:p>
            <a:r>
              <a:rPr lang="fr-FR" sz="2000" dirty="0"/>
              <a:t>Service </a:t>
            </a:r>
            <a:r>
              <a:rPr lang="fr-FR" sz="2000" dirty="0" err="1"/>
              <a:t>discovery</a:t>
            </a:r>
            <a:endParaRPr lang="it-IT" sz="2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Content Placeholder 20">
            <a:extLst>
              <a:ext uri="{FF2B5EF4-FFF2-40B4-BE49-F238E27FC236}">
                <a16:creationId xmlns:a16="http://schemas.microsoft.com/office/drawing/2014/main" id="{13E8709B-5332-4CAC-95C8-96E41791C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90" y="1161744"/>
            <a:ext cx="7727871" cy="27320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 err="1"/>
              <a:t>Esistono</a:t>
            </a:r>
            <a:r>
              <a:rPr lang="en-US" sz="1800" dirty="0"/>
              <a:t> due </a:t>
            </a:r>
            <a:r>
              <a:rPr lang="en-US" sz="1800" dirty="0" err="1"/>
              <a:t>meccanismi</a:t>
            </a:r>
            <a:r>
              <a:rPr lang="en-US" sz="1800" dirty="0"/>
              <a:t> </a:t>
            </a:r>
            <a:r>
              <a:rPr lang="en-US" sz="1800" dirty="0" err="1"/>
              <a:t>principali</a:t>
            </a:r>
            <a:r>
              <a:rPr lang="en-US" sz="1800" dirty="0"/>
              <a:t> di service discovery: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b="1" dirty="0"/>
              <a:t>Client-side service discovery</a:t>
            </a:r>
            <a:br>
              <a:rPr lang="en-US" sz="1800" b="1" dirty="0"/>
            </a:br>
            <a:r>
              <a:rPr lang="en-US" sz="1800" i="1" dirty="0"/>
              <a:t>I </a:t>
            </a:r>
            <a:r>
              <a:rPr lang="en-US" sz="1800" i="1" dirty="0" err="1"/>
              <a:t>servizi</a:t>
            </a:r>
            <a:r>
              <a:rPr lang="en-US" sz="1800" i="1" dirty="0"/>
              <a:t> </a:t>
            </a:r>
            <a:r>
              <a:rPr lang="en-US" sz="1800" i="1" dirty="0" err="1"/>
              <a:t>interagiscono</a:t>
            </a:r>
            <a:r>
              <a:rPr lang="en-US" sz="1800" i="1" dirty="0"/>
              <a:t> </a:t>
            </a:r>
            <a:r>
              <a:rPr lang="en-US" sz="1800" i="1" dirty="0" err="1"/>
              <a:t>direttamente</a:t>
            </a:r>
            <a:r>
              <a:rPr lang="en-US" sz="1800" i="1" dirty="0"/>
              <a:t> con </a:t>
            </a:r>
            <a:r>
              <a:rPr lang="en-US" sz="1800" i="1" dirty="0" err="1"/>
              <a:t>il</a:t>
            </a:r>
            <a:r>
              <a:rPr lang="en-US" sz="1800" i="1" dirty="0"/>
              <a:t> service registry</a:t>
            </a:r>
            <a:br>
              <a:rPr lang="en-US" sz="1800" b="1" dirty="0"/>
            </a:br>
            <a:endParaRPr lang="en-US" sz="1800" b="1" dirty="0"/>
          </a:p>
          <a:p>
            <a:r>
              <a:rPr lang="en-US" sz="1800" b="1" dirty="0"/>
              <a:t>Server-side service discovery</a:t>
            </a:r>
            <a:br>
              <a:rPr lang="en-US" sz="1800" b="1" dirty="0"/>
            </a:br>
            <a:r>
              <a:rPr lang="en-US" sz="1800" i="1" dirty="0"/>
              <a:t>Il service discovery </a:t>
            </a:r>
            <a:r>
              <a:rPr lang="en-US" sz="1800" i="1" dirty="0" err="1"/>
              <a:t>viene</a:t>
            </a:r>
            <a:r>
              <a:rPr lang="en-US" sz="1800" i="1" dirty="0"/>
              <a:t> </a:t>
            </a:r>
            <a:r>
              <a:rPr lang="en-US" sz="1800" i="1" dirty="0" err="1"/>
              <a:t>gestito</a:t>
            </a:r>
            <a:r>
              <a:rPr lang="en-US" sz="1800" i="1" dirty="0"/>
              <a:t> </a:t>
            </a:r>
            <a:r>
              <a:rPr lang="en-US" sz="1800" i="1" dirty="0" err="1"/>
              <a:t>dall’infrastruttura</a:t>
            </a:r>
            <a:r>
              <a:rPr lang="en-US" sz="1800" i="1" dirty="0"/>
              <a:t> di deployment (es. Kubernetes)</a:t>
            </a:r>
            <a:br>
              <a:rPr lang="en-US" sz="1800" b="1" dirty="0"/>
            </a:br>
            <a:endParaRPr lang="en-US" sz="1800" b="1" dirty="0"/>
          </a:p>
          <a:p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032150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9CE41-728F-4778-9A45-4D87958D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1" y="312283"/>
            <a:ext cx="7727871" cy="395327"/>
          </a:xfrm>
        </p:spPr>
        <p:txBody>
          <a:bodyPr/>
          <a:lstStyle/>
          <a:p>
            <a:r>
              <a:rPr lang="fr-FR" sz="2000" dirty="0"/>
              <a:t>Client-</a:t>
            </a:r>
            <a:r>
              <a:rPr lang="fr-FR" sz="2000" dirty="0" err="1"/>
              <a:t>side</a:t>
            </a:r>
            <a:r>
              <a:rPr lang="fr-FR" sz="2000" dirty="0"/>
              <a:t> service </a:t>
            </a:r>
            <a:r>
              <a:rPr lang="fr-FR" sz="2000" dirty="0" err="1"/>
              <a:t>discovery</a:t>
            </a:r>
            <a:endParaRPr lang="it-IT" sz="2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Content Placeholder 20">
            <a:extLst>
              <a:ext uri="{FF2B5EF4-FFF2-40B4-BE49-F238E27FC236}">
                <a16:creationId xmlns:a16="http://schemas.microsoft.com/office/drawing/2014/main" id="{13E8709B-5332-4CAC-95C8-96E41791C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89" y="885774"/>
            <a:ext cx="7727871" cy="3468676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 err="1"/>
              <a:t>allo</a:t>
            </a:r>
            <a:r>
              <a:rPr lang="en-US" sz="1800" dirty="0"/>
              <a:t> startup, </a:t>
            </a:r>
            <a:r>
              <a:rPr lang="en-US" sz="1800" dirty="0" err="1"/>
              <a:t>un’istanza</a:t>
            </a:r>
            <a:r>
              <a:rPr lang="en-US" sz="1800" dirty="0"/>
              <a:t> di un </a:t>
            </a:r>
            <a:r>
              <a:rPr lang="en-US" sz="1800" dirty="0" err="1"/>
              <a:t>servizio</a:t>
            </a:r>
            <a:r>
              <a:rPr lang="en-US" sz="1800" dirty="0"/>
              <a:t> </a:t>
            </a:r>
            <a:r>
              <a:rPr lang="en-US" sz="1800" dirty="0" err="1"/>
              <a:t>si</a:t>
            </a:r>
            <a:r>
              <a:rPr lang="en-US" sz="1800" dirty="0"/>
              <a:t> auto-</a:t>
            </a:r>
            <a:r>
              <a:rPr lang="en-US" sz="1800" dirty="0" err="1"/>
              <a:t>registra</a:t>
            </a:r>
            <a:r>
              <a:rPr lang="en-US" sz="1800" dirty="0"/>
              <a:t> </a:t>
            </a:r>
            <a:r>
              <a:rPr lang="en-US" sz="1800" dirty="0" err="1"/>
              <a:t>presso</a:t>
            </a:r>
            <a:r>
              <a:rPr lang="en-US" sz="1800" dirty="0"/>
              <a:t> </a:t>
            </a:r>
            <a:r>
              <a:rPr lang="en-US" sz="1800" dirty="0" err="1"/>
              <a:t>il</a:t>
            </a:r>
            <a:r>
              <a:rPr lang="en-US" sz="1800" dirty="0"/>
              <a:t> service registry.</a:t>
            </a:r>
          </a:p>
          <a:p>
            <a:r>
              <a:rPr lang="en-US" sz="1800" dirty="0"/>
              <a:t>Un client </a:t>
            </a:r>
            <a:r>
              <a:rPr lang="en-US" sz="1800" dirty="0" err="1"/>
              <a:t>interroga</a:t>
            </a:r>
            <a:r>
              <a:rPr lang="en-US" sz="1800" dirty="0"/>
              <a:t> </a:t>
            </a:r>
            <a:r>
              <a:rPr lang="en-US" sz="1800" dirty="0" err="1"/>
              <a:t>il</a:t>
            </a:r>
            <a:r>
              <a:rPr lang="en-US" sz="1800" dirty="0"/>
              <a:t> service registry per </a:t>
            </a:r>
            <a:r>
              <a:rPr lang="en-US" sz="1800" dirty="0" err="1"/>
              <a:t>ottenere</a:t>
            </a:r>
            <a:r>
              <a:rPr lang="en-US" sz="1800" dirty="0"/>
              <a:t> una </a:t>
            </a:r>
            <a:r>
              <a:rPr lang="en-US" sz="1800" dirty="0" err="1"/>
              <a:t>lista</a:t>
            </a:r>
            <a:r>
              <a:rPr lang="en-US" sz="1800" dirty="0"/>
              <a:t> di </a:t>
            </a:r>
            <a:r>
              <a:rPr lang="en-US" sz="1800" dirty="0" err="1"/>
              <a:t>istanze</a:t>
            </a:r>
            <a:r>
              <a:rPr lang="en-US" sz="1800" dirty="0"/>
              <a:t> del </a:t>
            </a:r>
            <a:r>
              <a:rPr lang="en-US" sz="1800" dirty="0" err="1"/>
              <a:t>servizio</a:t>
            </a:r>
            <a:r>
              <a:rPr lang="en-US" sz="1800" dirty="0"/>
              <a:t> </a:t>
            </a:r>
            <a:r>
              <a:rPr lang="en-US" sz="1800" dirty="0" err="1"/>
              <a:t>desiderato</a:t>
            </a:r>
            <a:r>
              <a:rPr lang="en-US" sz="1800" dirty="0"/>
              <a:t>, con le relative network locations</a:t>
            </a:r>
          </a:p>
          <a:p>
            <a:r>
              <a:rPr lang="en-US" sz="1800" dirty="0"/>
              <a:t>Il client </a:t>
            </a:r>
            <a:r>
              <a:rPr lang="en-US" sz="1800" dirty="0" err="1"/>
              <a:t>invia</a:t>
            </a:r>
            <a:r>
              <a:rPr lang="en-US" sz="1800" dirty="0"/>
              <a:t> una </a:t>
            </a:r>
            <a:r>
              <a:rPr lang="en-US" sz="1800" dirty="0" err="1"/>
              <a:t>richiesta</a:t>
            </a:r>
            <a:r>
              <a:rPr lang="en-US" sz="1800" dirty="0"/>
              <a:t> a una di </a:t>
            </a:r>
            <a:r>
              <a:rPr lang="en-US" sz="1800" dirty="0" err="1"/>
              <a:t>queste</a:t>
            </a:r>
            <a:r>
              <a:rPr lang="en-US" sz="1800" dirty="0"/>
              <a:t> </a:t>
            </a:r>
            <a:r>
              <a:rPr lang="en-US" sz="1800" dirty="0" err="1"/>
              <a:t>istanze</a:t>
            </a:r>
            <a:endParaRPr lang="en-US" sz="1800" dirty="0"/>
          </a:p>
          <a:p>
            <a:r>
              <a:rPr lang="en-US" sz="1800" dirty="0" err="1"/>
              <a:t>Questo</a:t>
            </a:r>
            <a:r>
              <a:rPr lang="en-US" sz="1800" dirty="0"/>
              <a:t> </a:t>
            </a:r>
            <a:r>
              <a:rPr lang="en-US" sz="1800" dirty="0" err="1"/>
              <a:t>meccanismo</a:t>
            </a:r>
            <a:r>
              <a:rPr lang="en-US" sz="1800" dirty="0"/>
              <a:t> </a:t>
            </a:r>
            <a:r>
              <a:rPr lang="en-US" sz="1800" dirty="0" err="1"/>
              <a:t>supporta</a:t>
            </a:r>
            <a:r>
              <a:rPr lang="en-US" sz="1800" dirty="0"/>
              <a:t> </a:t>
            </a:r>
            <a:r>
              <a:rPr lang="en-US" sz="1800" dirty="0" err="1"/>
              <a:t>il</a:t>
            </a:r>
            <a:r>
              <a:rPr lang="en-US" sz="1800" dirty="0"/>
              <a:t> </a:t>
            </a:r>
            <a:r>
              <a:rPr lang="en-US" sz="1800" dirty="0" err="1"/>
              <a:t>caso</a:t>
            </a:r>
            <a:r>
              <a:rPr lang="en-US" sz="1800" dirty="0"/>
              <a:t> in cui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servizi</a:t>
            </a:r>
            <a:r>
              <a:rPr lang="en-US" sz="1800" dirty="0"/>
              <a:t> </a:t>
            </a:r>
            <a:r>
              <a:rPr lang="en-US" sz="1800" dirty="0" err="1"/>
              <a:t>siano</a:t>
            </a:r>
            <a:r>
              <a:rPr lang="en-US" sz="1800" dirty="0"/>
              <a:t> </a:t>
            </a:r>
            <a:r>
              <a:rPr lang="en-US" sz="1800" dirty="0" err="1"/>
              <a:t>deployati</a:t>
            </a:r>
            <a:r>
              <a:rPr lang="en-US" sz="1800" dirty="0"/>
              <a:t> </a:t>
            </a:r>
            <a:r>
              <a:rPr lang="en-US" sz="1800" dirty="0" err="1"/>
              <a:t>su</a:t>
            </a:r>
            <a:r>
              <a:rPr lang="en-US" sz="1800" dirty="0"/>
              <a:t> diverse </a:t>
            </a:r>
            <a:r>
              <a:rPr lang="en-US" sz="1800" dirty="0" err="1"/>
              <a:t>piattaforme</a:t>
            </a:r>
            <a:endParaRPr lang="en-US" sz="1800" dirty="0"/>
          </a:p>
          <a:p>
            <a:r>
              <a:rPr lang="en-US" sz="1800" dirty="0"/>
              <a:t>Lo </a:t>
            </a:r>
            <a:r>
              <a:rPr lang="en-US" sz="1800" dirty="0" err="1"/>
              <a:t>svantaggio</a:t>
            </a:r>
            <a:r>
              <a:rPr lang="en-US" sz="1800" dirty="0"/>
              <a:t> è </a:t>
            </a:r>
            <a:r>
              <a:rPr lang="en-US" sz="1800" dirty="0" err="1"/>
              <a:t>che</a:t>
            </a:r>
            <a:r>
              <a:rPr lang="en-US" sz="1800" dirty="0"/>
              <a:t> </a:t>
            </a:r>
            <a:r>
              <a:rPr lang="en-US" sz="1800" dirty="0" err="1"/>
              <a:t>sono</a:t>
            </a:r>
            <a:r>
              <a:rPr lang="en-US" sz="1800" dirty="0"/>
              <a:t> </a:t>
            </a:r>
            <a:r>
              <a:rPr lang="en-US" sz="1800" dirty="0" err="1"/>
              <a:t>necessarie</a:t>
            </a:r>
            <a:r>
              <a:rPr lang="en-US" sz="1800" dirty="0"/>
              <a:t> </a:t>
            </a:r>
            <a:r>
              <a:rPr lang="en-US" sz="1800" dirty="0" err="1"/>
              <a:t>librerie</a:t>
            </a:r>
            <a:r>
              <a:rPr lang="en-US" sz="1800" dirty="0"/>
              <a:t> per la </a:t>
            </a:r>
            <a:r>
              <a:rPr lang="en-US" sz="1800" dirty="0" err="1"/>
              <a:t>connessione</a:t>
            </a:r>
            <a:r>
              <a:rPr lang="en-US" sz="1800" dirty="0"/>
              <a:t> al service registry </a:t>
            </a:r>
            <a:r>
              <a:rPr lang="en-US" sz="1800" dirty="0" err="1"/>
              <a:t>specifiche</a:t>
            </a:r>
            <a:r>
              <a:rPr lang="en-US" sz="1800" dirty="0"/>
              <a:t> per </a:t>
            </a:r>
            <a:r>
              <a:rPr lang="en-US" sz="1800" dirty="0" err="1"/>
              <a:t>ogni</a:t>
            </a:r>
            <a:r>
              <a:rPr lang="en-US" sz="1800" dirty="0"/>
              <a:t> </a:t>
            </a:r>
            <a:r>
              <a:rPr lang="en-US" sz="1800" dirty="0" err="1"/>
              <a:t>linguaggio</a:t>
            </a:r>
            <a:r>
              <a:rPr lang="en-US" sz="1800" dirty="0"/>
              <a:t> di </a:t>
            </a:r>
            <a:r>
              <a:rPr lang="en-US" sz="1800" dirty="0" err="1"/>
              <a:t>programmazione</a:t>
            </a:r>
            <a:r>
              <a:rPr lang="en-US" sz="1800" dirty="0"/>
              <a:t> </a:t>
            </a:r>
            <a:r>
              <a:rPr lang="en-US" sz="1800" dirty="0" err="1"/>
              <a:t>utilizzato</a:t>
            </a:r>
            <a:r>
              <a:rPr lang="en-US" sz="1800" dirty="0"/>
              <a:t> per lo </a:t>
            </a:r>
            <a:r>
              <a:rPr lang="en-US" sz="1800" dirty="0" err="1"/>
              <a:t>sviluppo</a:t>
            </a:r>
            <a:r>
              <a:rPr lang="en-US" sz="1800" dirty="0"/>
              <a:t> </a:t>
            </a:r>
            <a:r>
              <a:rPr lang="en-US" sz="1800" dirty="0" err="1"/>
              <a:t>dei</a:t>
            </a:r>
            <a:r>
              <a:rPr lang="en-US" sz="1800" dirty="0"/>
              <a:t> </a:t>
            </a:r>
            <a:r>
              <a:rPr lang="en-US" sz="1800" dirty="0" err="1"/>
              <a:t>servizi</a:t>
            </a:r>
            <a:r>
              <a:rPr lang="en-US" sz="1800" dirty="0"/>
              <a:t>.</a:t>
            </a:r>
          </a:p>
          <a:p>
            <a:r>
              <a:rPr lang="en-US" sz="1800" dirty="0"/>
              <a:t>Spring cloud </a:t>
            </a:r>
            <a:r>
              <a:rPr lang="en-US" sz="1800" dirty="0" err="1"/>
              <a:t>utilizza</a:t>
            </a:r>
            <a:r>
              <a:rPr lang="en-US" sz="1800" dirty="0"/>
              <a:t> </a:t>
            </a:r>
            <a:r>
              <a:rPr lang="en-US" sz="1800" dirty="0" err="1"/>
              <a:t>questo</a:t>
            </a:r>
            <a:r>
              <a:rPr lang="en-US" sz="1800" dirty="0"/>
              <a:t> </a:t>
            </a:r>
            <a:r>
              <a:rPr lang="en-US" sz="1800" dirty="0" err="1"/>
              <a:t>meccanismo</a:t>
            </a:r>
            <a:r>
              <a:rPr lang="en-US" sz="1800" dirty="0"/>
              <a:t> </a:t>
            </a:r>
            <a:r>
              <a:rPr lang="en-US" sz="1800" dirty="0" err="1"/>
              <a:t>attraverso</a:t>
            </a:r>
            <a:r>
              <a:rPr lang="en-US" sz="1800" dirty="0"/>
              <a:t> </a:t>
            </a:r>
            <a:r>
              <a:rPr lang="en-US" sz="1800" dirty="0" err="1"/>
              <a:t>l’implementazione</a:t>
            </a:r>
            <a:r>
              <a:rPr lang="en-US" sz="1800" dirty="0"/>
              <a:t> di un </a:t>
            </a:r>
            <a:r>
              <a:rPr lang="en-US" sz="1800" dirty="0" err="1"/>
              <a:t>suo</a:t>
            </a:r>
            <a:r>
              <a:rPr lang="en-US" sz="1800" dirty="0"/>
              <a:t> service registry.</a:t>
            </a:r>
          </a:p>
        </p:txBody>
      </p:sp>
    </p:spTree>
    <p:extLst>
      <p:ext uri="{BB962C8B-B14F-4D97-AF65-F5344CB8AC3E}">
        <p14:creationId xmlns:p14="http://schemas.microsoft.com/office/powerpoint/2010/main" val="3462109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409E8C-A6E2-4A00-A1C2-DC7111442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10631F8E-1638-4540-980B-F9ACA72C0DCD}"/>
              </a:ext>
            </a:extLst>
          </p:cNvPr>
          <p:cNvSpPr txBox="1">
            <a:spLocks/>
          </p:cNvSpPr>
          <p:nvPr/>
        </p:nvSpPr>
        <p:spPr>
          <a:xfrm>
            <a:off x="615991" y="312283"/>
            <a:ext cx="7727871" cy="395327"/>
          </a:xfrm>
          <a:prstGeom prst="rect">
            <a:avLst/>
          </a:prstGeom>
        </p:spPr>
        <p:txBody>
          <a:bodyPr/>
          <a:lstStyle>
            <a:lvl1pPr algn="l" defTabSz="67199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34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fr-FR" sz="2000" dirty="0">
                <a:latin typeface="Arial Black" panose="020B0A04020102020204" pitchFamily="34" charset="0"/>
              </a:rPr>
              <a:t>Client-</a:t>
            </a:r>
            <a:r>
              <a:rPr lang="fr-FR" sz="2000" dirty="0" err="1">
                <a:latin typeface="Arial Black" panose="020B0A04020102020204" pitchFamily="34" charset="0"/>
              </a:rPr>
              <a:t>side</a:t>
            </a:r>
            <a:r>
              <a:rPr lang="fr-FR" sz="2000" dirty="0">
                <a:latin typeface="Arial Black" panose="020B0A04020102020204" pitchFamily="34" charset="0"/>
              </a:rPr>
              <a:t> service </a:t>
            </a:r>
            <a:r>
              <a:rPr lang="fr-FR" sz="2000" dirty="0" err="1">
                <a:latin typeface="Arial Black" panose="020B0A04020102020204" pitchFamily="34" charset="0"/>
              </a:rPr>
              <a:t>discovery</a:t>
            </a:r>
            <a:endParaRPr lang="it-IT" sz="2000" dirty="0">
              <a:latin typeface="Arial Black" panose="020B0A04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EBB49F-11AF-4152-83B8-265FCE30D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449" y="707610"/>
            <a:ext cx="5446087" cy="395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6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B9CE41-728F-4778-9A45-4D87958DB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91" y="312283"/>
            <a:ext cx="7727871" cy="395327"/>
          </a:xfrm>
        </p:spPr>
        <p:txBody>
          <a:bodyPr/>
          <a:lstStyle/>
          <a:p>
            <a:r>
              <a:rPr lang="fr-FR" sz="2000" dirty="0"/>
              <a:t>Server-</a:t>
            </a:r>
            <a:r>
              <a:rPr lang="fr-FR" sz="2000" dirty="0" err="1"/>
              <a:t>side</a:t>
            </a:r>
            <a:r>
              <a:rPr lang="fr-FR" sz="2000" dirty="0"/>
              <a:t> service </a:t>
            </a:r>
            <a:r>
              <a:rPr lang="fr-FR" sz="2000" dirty="0" err="1"/>
              <a:t>discovery</a:t>
            </a:r>
            <a:endParaRPr lang="it-IT" sz="2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Content Placeholder 20">
            <a:extLst>
              <a:ext uri="{FF2B5EF4-FFF2-40B4-BE49-F238E27FC236}">
                <a16:creationId xmlns:a16="http://schemas.microsoft.com/office/drawing/2014/main" id="{13E8709B-5332-4CAC-95C8-96E41791C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89" y="885774"/>
            <a:ext cx="7727871" cy="3468676"/>
          </a:xfrm>
        </p:spPr>
        <p:txBody>
          <a:bodyPr>
            <a:normAutofit/>
          </a:bodyPr>
          <a:lstStyle/>
          <a:p>
            <a:r>
              <a:rPr lang="en-US" sz="1800" dirty="0"/>
              <a:t>Le </a:t>
            </a:r>
            <a:r>
              <a:rPr lang="en-US" sz="1800" dirty="0" err="1"/>
              <a:t>moderne</a:t>
            </a:r>
            <a:r>
              <a:rPr lang="en-US" sz="1800" dirty="0"/>
              <a:t> </a:t>
            </a:r>
            <a:r>
              <a:rPr lang="en-US" sz="1800" dirty="0" err="1"/>
              <a:t>infrastrutture</a:t>
            </a:r>
            <a:r>
              <a:rPr lang="en-US" sz="1800" dirty="0"/>
              <a:t> di service deployment (es. Kubernetes) </a:t>
            </a:r>
            <a:r>
              <a:rPr lang="en-US" sz="1800" dirty="0" err="1"/>
              <a:t>forniscono</a:t>
            </a:r>
            <a:r>
              <a:rPr lang="en-US" sz="1800" dirty="0"/>
              <a:t> </a:t>
            </a:r>
            <a:r>
              <a:rPr lang="en-US" sz="1800" dirty="0" err="1"/>
              <a:t>spesso</a:t>
            </a:r>
            <a:r>
              <a:rPr lang="en-US" sz="1800" dirty="0"/>
              <a:t> </a:t>
            </a:r>
            <a:r>
              <a:rPr lang="en-US" sz="1800" dirty="0" err="1"/>
              <a:t>direttamente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loro</a:t>
            </a:r>
            <a:r>
              <a:rPr lang="en-US" sz="1800" dirty="0"/>
              <a:t> </a:t>
            </a:r>
            <a:r>
              <a:rPr lang="en-US" sz="1800" dirty="0" err="1"/>
              <a:t>meccanismi</a:t>
            </a:r>
            <a:r>
              <a:rPr lang="en-US" sz="1800" dirty="0"/>
              <a:t> di service discovery</a:t>
            </a:r>
          </a:p>
          <a:p>
            <a:r>
              <a:rPr lang="it-IT" sz="1800" dirty="0"/>
              <a:t>L'infrastruttura fornisce ad ogni servizio un IP virtuale ed un DNS name che punta a questo IP</a:t>
            </a:r>
          </a:p>
          <a:p>
            <a:r>
              <a:rPr lang="it-IT" sz="1800" dirty="0"/>
              <a:t>Il client manda la richiesta al DNS o all'IP virtuale, ignaro del fatto che questo non sia l'indirizzo reale del servizio invocato</a:t>
            </a:r>
          </a:p>
          <a:p>
            <a:r>
              <a:rPr lang="it-IT" sz="1800" dirty="0"/>
              <a:t>La piattaforma intercetta la chiamata e ridirige automaticamente la richiesta all'indirizzo corrente di una delle istanze del servizio</a:t>
            </a:r>
          </a:p>
        </p:txBody>
      </p:sp>
    </p:spTree>
    <p:extLst>
      <p:ext uri="{BB962C8B-B14F-4D97-AF65-F5344CB8AC3E}">
        <p14:creationId xmlns:p14="http://schemas.microsoft.com/office/powerpoint/2010/main" val="3887500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D409E8C-A6E2-4A00-A1C2-DC7111442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3" name="Titolo 1">
            <a:extLst>
              <a:ext uri="{FF2B5EF4-FFF2-40B4-BE49-F238E27FC236}">
                <a16:creationId xmlns:a16="http://schemas.microsoft.com/office/drawing/2014/main" id="{10631F8E-1638-4540-980B-F9ACA72C0DCD}"/>
              </a:ext>
            </a:extLst>
          </p:cNvPr>
          <p:cNvSpPr txBox="1">
            <a:spLocks/>
          </p:cNvSpPr>
          <p:nvPr/>
        </p:nvSpPr>
        <p:spPr>
          <a:xfrm>
            <a:off x="615991" y="264251"/>
            <a:ext cx="7727871" cy="395327"/>
          </a:xfrm>
          <a:prstGeom prst="rect">
            <a:avLst/>
          </a:prstGeom>
        </p:spPr>
        <p:txBody>
          <a:bodyPr/>
          <a:lstStyle>
            <a:lvl1pPr algn="l" defTabSz="67199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34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fr-FR" sz="2000" dirty="0">
                <a:latin typeface="Arial Black" panose="020B0A04020102020204" pitchFamily="34" charset="0"/>
              </a:rPr>
              <a:t>Server-</a:t>
            </a:r>
            <a:r>
              <a:rPr lang="fr-FR" sz="2000" dirty="0" err="1">
                <a:latin typeface="Arial Black" panose="020B0A04020102020204" pitchFamily="34" charset="0"/>
              </a:rPr>
              <a:t>side</a:t>
            </a:r>
            <a:r>
              <a:rPr lang="fr-FR" sz="2000" dirty="0">
                <a:latin typeface="Arial Black" panose="020B0A04020102020204" pitchFamily="34" charset="0"/>
              </a:rPr>
              <a:t> service </a:t>
            </a:r>
            <a:r>
              <a:rPr lang="fr-FR" sz="2000" dirty="0" err="1">
                <a:latin typeface="Arial Black" panose="020B0A04020102020204" pitchFamily="34" charset="0"/>
              </a:rPr>
              <a:t>discovery</a:t>
            </a:r>
            <a:endParaRPr lang="it-IT" sz="2000" dirty="0"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795663-6398-42A3-9882-BF5F4140E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087" y="659578"/>
            <a:ext cx="5245676" cy="408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07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softeco">
      <a:dk1>
        <a:srgbClr val="3B3838"/>
      </a:dk1>
      <a:lt1>
        <a:srgbClr val="FFFFFF"/>
      </a:lt1>
      <a:dk2>
        <a:srgbClr val="3B3838"/>
      </a:dk2>
      <a:lt2>
        <a:srgbClr val="D9D9D9"/>
      </a:lt2>
      <a:accent1>
        <a:srgbClr val="00338E"/>
      </a:accent1>
      <a:accent2>
        <a:srgbClr val="8F0034"/>
      </a:accent2>
      <a:accent3>
        <a:srgbClr val="3B3838"/>
      </a:accent3>
      <a:accent4>
        <a:srgbClr val="FFA50A"/>
      </a:accent4>
      <a:accent5>
        <a:srgbClr val="008F5A"/>
      </a:accent5>
      <a:accent6>
        <a:srgbClr val="00BC74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F81AF0B6E7924FBF751540549E10A5" ma:contentTypeVersion="12" ma:contentTypeDescription="Create a new document." ma:contentTypeScope="" ma:versionID="fced25edfcdd3d108f84795cb77c71f6">
  <xsd:schema xmlns:xsd="http://www.w3.org/2001/XMLSchema" xmlns:xs="http://www.w3.org/2001/XMLSchema" xmlns:p="http://schemas.microsoft.com/office/2006/metadata/properties" xmlns:ns2="c60d23eb-206c-4cae-9c84-f0092b0cd052" xmlns:ns3="5f164487-f952-49f5-894b-4d40b1a2b086" targetNamespace="http://schemas.microsoft.com/office/2006/metadata/properties" ma:root="true" ma:fieldsID="102170882f0c789958fc7934ed16dc9e" ns2:_="" ns3:_="">
    <xsd:import namespace="c60d23eb-206c-4cae-9c84-f0092b0cd052"/>
    <xsd:import namespace="5f164487-f952-49f5-894b-4d40b1a2b0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0d23eb-206c-4cae-9c84-f0092b0cd0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164487-f952-49f5-894b-4d40b1a2b086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ECEAF88-412D-4BFC-ADA5-37CDD87DC339}">
  <ds:schemaRefs>
    <ds:schemaRef ds:uri="5f164487-f952-49f5-894b-4d40b1a2b086"/>
    <ds:schemaRef ds:uri="c60d23eb-206c-4cae-9c84-f0092b0cd05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BE808F6-0D7C-45B3-8378-0F3EDF7E5C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522A60-B69D-4D7B-864C-66A072E1810D}">
  <ds:schemaRefs>
    <ds:schemaRef ds:uri="http://schemas.openxmlformats.org/package/2006/metadata/core-properties"/>
    <ds:schemaRef ds:uri="5f164487-f952-49f5-894b-4d40b1a2b086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www.w3.org/XML/1998/namespace"/>
    <ds:schemaRef ds:uri="c60d23eb-206c-4cae-9c84-f0092b0cd052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820</Words>
  <Application>Microsoft Office PowerPoint</Application>
  <PresentationFormat>Custom</PresentationFormat>
  <Paragraphs>164</Paragraphs>
  <Slides>16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Calibri</vt:lpstr>
      <vt:lpstr>Consolas</vt:lpstr>
      <vt:lpstr>Sniglet</vt:lpstr>
      <vt:lpstr>Tema di Office</vt:lpstr>
      <vt:lpstr>PowerPoint Presentation</vt:lpstr>
      <vt:lpstr>PowerPoint Presentation</vt:lpstr>
      <vt:lpstr>Service discovery</vt:lpstr>
      <vt:lpstr>Service discovery</vt:lpstr>
      <vt:lpstr>Service discovery</vt:lpstr>
      <vt:lpstr>Client-side service discovery</vt:lpstr>
      <vt:lpstr>PowerPoint Presentation</vt:lpstr>
      <vt:lpstr>Server-side service discovery</vt:lpstr>
      <vt:lpstr>PowerPoint Presentation</vt:lpstr>
      <vt:lpstr>Service discovery in Spring Cloud</vt:lpstr>
      <vt:lpstr>Spring Cloud Eureka – esempio (Eureka server)</vt:lpstr>
      <vt:lpstr>Spring Cloud Eureka – esempio (Eureka client)</vt:lpstr>
      <vt:lpstr>Spring Cloud Eureka – esempio (Eureka client)</vt:lpstr>
      <vt:lpstr>Spring Cloud Eureka – esempio (Eureka client)</vt:lpstr>
      <vt:lpstr>PowerPoint Presentation</vt:lpstr>
      <vt:lpstr>Sedi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Christian Melchiorre</cp:lastModifiedBy>
  <cp:revision>66</cp:revision>
  <dcterms:created xsi:type="dcterms:W3CDTF">2020-04-10T10:49:32Z</dcterms:created>
  <dcterms:modified xsi:type="dcterms:W3CDTF">2020-04-25T07:26:34Z</dcterms:modified>
</cp:coreProperties>
</file>